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74" r:id="rId2"/>
    <p:sldId id="256" r:id="rId3"/>
  </p:sldIdLst>
  <p:sldSz cx="12192000" cy="6858000"/>
  <p:notesSz cx="6858000" cy="9144000"/>
  <p:defaultTextStyle>
    <a:defPPr>
      <a:defRPr lang="en-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37"/>
    <p:restoredTop sz="96381"/>
  </p:normalViewPr>
  <p:slideViewPr>
    <p:cSldViewPr snapToGrid="0">
      <p:cViewPr>
        <p:scale>
          <a:sx n="123" d="100"/>
          <a:sy n="123" d="100"/>
        </p:scale>
        <p:origin x="392" y="30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g>
</file>

<file path=ppt/media/image3.png>
</file>

<file path=ppt/media/image4.png>
</file>

<file path=ppt/media/image5.png>
</file>

<file path=ppt/media/image6.pn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38B9B1-5858-599D-514C-553FF679ADCC}"/>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DE"/>
          </a:p>
        </p:txBody>
      </p:sp>
      <p:sp>
        <p:nvSpPr>
          <p:cNvPr id="3" name="Subtitle 2">
            <a:extLst>
              <a:ext uri="{FF2B5EF4-FFF2-40B4-BE49-F238E27FC236}">
                <a16:creationId xmlns:a16="http://schemas.microsoft.com/office/drawing/2014/main" id="{38AF3C94-E208-C5DF-5988-41740828CF8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DE"/>
          </a:p>
        </p:txBody>
      </p:sp>
      <p:sp>
        <p:nvSpPr>
          <p:cNvPr id="4" name="Date Placeholder 3">
            <a:extLst>
              <a:ext uri="{FF2B5EF4-FFF2-40B4-BE49-F238E27FC236}">
                <a16:creationId xmlns:a16="http://schemas.microsoft.com/office/drawing/2014/main" id="{39712C81-CBF3-CEA0-8DC0-55505F12DB8F}"/>
              </a:ext>
            </a:extLst>
          </p:cNvPr>
          <p:cNvSpPr>
            <a:spLocks noGrp="1"/>
          </p:cNvSpPr>
          <p:nvPr>
            <p:ph type="dt" sz="half" idx="10"/>
          </p:nvPr>
        </p:nvSpPr>
        <p:spPr/>
        <p:txBody>
          <a:bodyPr/>
          <a:lstStyle/>
          <a:p>
            <a:fld id="{45993F87-9872-D348-B5DB-1D65349CA1F4}" type="datetimeFigureOut">
              <a:rPr lang="en-DE" smtClean="0"/>
              <a:t>20.04.23</a:t>
            </a:fld>
            <a:endParaRPr lang="en-DE"/>
          </a:p>
        </p:txBody>
      </p:sp>
      <p:sp>
        <p:nvSpPr>
          <p:cNvPr id="5" name="Footer Placeholder 4">
            <a:extLst>
              <a:ext uri="{FF2B5EF4-FFF2-40B4-BE49-F238E27FC236}">
                <a16:creationId xmlns:a16="http://schemas.microsoft.com/office/drawing/2014/main" id="{04AC5F7D-D8C3-A6AB-E74D-42B1CF551D06}"/>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7E2F4628-F1AB-DAF7-8F5F-34320F11ED7A}"/>
              </a:ext>
            </a:extLst>
          </p:cNvPr>
          <p:cNvSpPr>
            <a:spLocks noGrp="1"/>
          </p:cNvSpPr>
          <p:nvPr>
            <p:ph type="sldNum" sz="quarter" idx="12"/>
          </p:nvPr>
        </p:nvSpPr>
        <p:spPr/>
        <p:txBody>
          <a:bodyPr/>
          <a:lstStyle/>
          <a:p>
            <a:fld id="{B7B10C43-2D58-2C4F-BDA5-7C67314E5913}" type="slidenum">
              <a:rPr lang="en-DE" smtClean="0"/>
              <a:t>‹#›</a:t>
            </a:fld>
            <a:endParaRPr lang="en-DE"/>
          </a:p>
        </p:txBody>
      </p:sp>
    </p:spTree>
    <p:extLst>
      <p:ext uri="{BB962C8B-B14F-4D97-AF65-F5344CB8AC3E}">
        <p14:creationId xmlns:p14="http://schemas.microsoft.com/office/powerpoint/2010/main" val="8400960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EA23DC-B1FE-3734-B634-3CC3A6EA8B5E}"/>
              </a:ext>
            </a:extLst>
          </p:cNvPr>
          <p:cNvSpPr>
            <a:spLocks noGrp="1"/>
          </p:cNvSpPr>
          <p:nvPr>
            <p:ph type="title"/>
          </p:nvPr>
        </p:nvSpPr>
        <p:spPr/>
        <p:txBody>
          <a:bodyPr/>
          <a:lstStyle/>
          <a:p>
            <a:r>
              <a:rPr lang="en-GB"/>
              <a:t>Click to edit Master title style</a:t>
            </a:r>
            <a:endParaRPr lang="en-DE"/>
          </a:p>
        </p:txBody>
      </p:sp>
      <p:sp>
        <p:nvSpPr>
          <p:cNvPr id="3" name="Vertical Text Placeholder 2">
            <a:extLst>
              <a:ext uri="{FF2B5EF4-FFF2-40B4-BE49-F238E27FC236}">
                <a16:creationId xmlns:a16="http://schemas.microsoft.com/office/drawing/2014/main" id="{CF2EA1B2-DB98-4802-B1F0-73AB03901FB3}"/>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81694309-2B5F-5D16-355C-D5E695A7932E}"/>
              </a:ext>
            </a:extLst>
          </p:cNvPr>
          <p:cNvSpPr>
            <a:spLocks noGrp="1"/>
          </p:cNvSpPr>
          <p:nvPr>
            <p:ph type="dt" sz="half" idx="10"/>
          </p:nvPr>
        </p:nvSpPr>
        <p:spPr/>
        <p:txBody>
          <a:bodyPr/>
          <a:lstStyle/>
          <a:p>
            <a:fld id="{45993F87-9872-D348-B5DB-1D65349CA1F4}" type="datetimeFigureOut">
              <a:rPr lang="en-DE" smtClean="0"/>
              <a:t>20.04.23</a:t>
            </a:fld>
            <a:endParaRPr lang="en-DE"/>
          </a:p>
        </p:txBody>
      </p:sp>
      <p:sp>
        <p:nvSpPr>
          <p:cNvPr id="5" name="Footer Placeholder 4">
            <a:extLst>
              <a:ext uri="{FF2B5EF4-FFF2-40B4-BE49-F238E27FC236}">
                <a16:creationId xmlns:a16="http://schemas.microsoft.com/office/drawing/2014/main" id="{290D64CD-37C7-1A14-1989-FA8719E800AC}"/>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8477839E-AF9E-EAF6-99B0-710F9A3A7D51}"/>
              </a:ext>
            </a:extLst>
          </p:cNvPr>
          <p:cNvSpPr>
            <a:spLocks noGrp="1"/>
          </p:cNvSpPr>
          <p:nvPr>
            <p:ph type="sldNum" sz="quarter" idx="12"/>
          </p:nvPr>
        </p:nvSpPr>
        <p:spPr/>
        <p:txBody>
          <a:bodyPr/>
          <a:lstStyle/>
          <a:p>
            <a:fld id="{B7B10C43-2D58-2C4F-BDA5-7C67314E5913}" type="slidenum">
              <a:rPr lang="en-DE" smtClean="0"/>
              <a:t>‹#›</a:t>
            </a:fld>
            <a:endParaRPr lang="en-DE"/>
          </a:p>
        </p:txBody>
      </p:sp>
    </p:spTree>
    <p:extLst>
      <p:ext uri="{BB962C8B-B14F-4D97-AF65-F5344CB8AC3E}">
        <p14:creationId xmlns:p14="http://schemas.microsoft.com/office/powerpoint/2010/main" val="30542807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81C402E-14AB-D28C-136F-EAAD3D9D0212}"/>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DE"/>
          </a:p>
        </p:txBody>
      </p:sp>
      <p:sp>
        <p:nvSpPr>
          <p:cNvPr id="3" name="Vertical Text Placeholder 2">
            <a:extLst>
              <a:ext uri="{FF2B5EF4-FFF2-40B4-BE49-F238E27FC236}">
                <a16:creationId xmlns:a16="http://schemas.microsoft.com/office/drawing/2014/main" id="{F5D16299-9843-F307-0F76-B93B4B02DBC9}"/>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2A3F6F34-CBED-35AF-9E29-1D124173ABE4}"/>
              </a:ext>
            </a:extLst>
          </p:cNvPr>
          <p:cNvSpPr>
            <a:spLocks noGrp="1"/>
          </p:cNvSpPr>
          <p:nvPr>
            <p:ph type="dt" sz="half" idx="10"/>
          </p:nvPr>
        </p:nvSpPr>
        <p:spPr/>
        <p:txBody>
          <a:bodyPr/>
          <a:lstStyle/>
          <a:p>
            <a:fld id="{45993F87-9872-D348-B5DB-1D65349CA1F4}" type="datetimeFigureOut">
              <a:rPr lang="en-DE" smtClean="0"/>
              <a:t>20.04.23</a:t>
            </a:fld>
            <a:endParaRPr lang="en-DE"/>
          </a:p>
        </p:txBody>
      </p:sp>
      <p:sp>
        <p:nvSpPr>
          <p:cNvPr id="5" name="Footer Placeholder 4">
            <a:extLst>
              <a:ext uri="{FF2B5EF4-FFF2-40B4-BE49-F238E27FC236}">
                <a16:creationId xmlns:a16="http://schemas.microsoft.com/office/drawing/2014/main" id="{D917A287-E430-A84B-0A27-5D5B4B92BA29}"/>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00F40D29-EF5E-71ED-996D-9D33132EBA01}"/>
              </a:ext>
            </a:extLst>
          </p:cNvPr>
          <p:cNvSpPr>
            <a:spLocks noGrp="1"/>
          </p:cNvSpPr>
          <p:nvPr>
            <p:ph type="sldNum" sz="quarter" idx="12"/>
          </p:nvPr>
        </p:nvSpPr>
        <p:spPr/>
        <p:txBody>
          <a:bodyPr/>
          <a:lstStyle/>
          <a:p>
            <a:fld id="{B7B10C43-2D58-2C4F-BDA5-7C67314E5913}" type="slidenum">
              <a:rPr lang="en-DE" smtClean="0"/>
              <a:t>‹#›</a:t>
            </a:fld>
            <a:endParaRPr lang="en-DE"/>
          </a:p>
        </p:txBody>
      </p:sp>
    </p:spTree>
    <p:extLst>
      <p:ext uri="{BB962C8B-B14F-4D97-AF65-F5344CB8AC3E}">
        <p14:creationId xmlns:p14="http://schemas.microsoft.com/office/powerpoint/2010/main" val="14173591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7DF38F-6540-09B0-DA14-8789495CA09E}"/>
              </a:ext>
            </a:extLst>
          </p:cNvPr>
          <p:cNvSpPr>
            <a:spLocks noGrp="1"/>
          </p:cNvSpPr>
          <p:nvPr>
            <p:ph type="title"/>
          </p:nvPr>
        </p:nvSpPr>
        <p:spPr/>
        <p:txBody>
          <a:bodyPr/>
          <a:lstStyle/>
          <a:p>
            <a:r>
              <a:rPr lang="en-GB"/>
              <a:t>Click to edit Master title style</a:t>
            </a:r>
            <a:endParaRPr lang="en-DE"/>
          </a:p>
        </p:txBody>
      </p:sp>
      <p:sp>
        <p:nvSpPr>
          <p:cNvPr id="3" name="Content Placeholder 2">
            <a:extLst>
              <a:ext uri="{FF2B5EF4-FFF2-40B4-BE49-F238E27FC236}">
                <a16:creationId xmlns:a16="http://schemas.microsoft.com/office/drawing/2014/main" id="{5CD50DE1-C920-9252-7270-9D1CC5BC307E}"/>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5269AEBE-6098-059A-9A09-3B5FB79BC3D7}"/>
              </a:ext>
            </a:extLst>
          </p:cNvPr>
          <p:cNvSpPr>
            <a:spLocks noGrp="1"/>
          </p:cNvSpPr>
          <p:nvPr>
            <p:ph type="dt" sz="half" idx="10"/>
          </p:nvPr>
        </p:nvSpPr>
        <p:spPr/>
        <p:txBody>
          <a:bodyPr/>
          <a:lstStyle/>
          <a:p>
            <a:fld id="{45993F87-9872-D348-B5DB-1D65349CA1F4}" type="datetimeFigureOut">
              <a:rPr lang="en-DE" smtClean="0"/>
              <a:t>20.04.23</a:t>
            </a:fld>
            <a:endParaRPr lang="en-DE"/>
          </a:p>
        </p:txBody>
      </p:sp>
      <p:sp>
        <p:nvSpPr>
          <p:cNvPr id="5" name="Footer Placeholder 4">
            <a:extLst>
              <a:ext uri="{FF2B5EF4-FFF2-40B4-BE49-F238E27FC236}">
                <a16:creationId xmlns:a16="http://schemas.microsoft.com/office/drawing/2014/main" id="{A6F1D1D5-1EDD-936C-0CB2-2E3D0D7A52A8}"/>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1A4D42C4-FFC5-6E90-B2C3-2BD0D0844139}"/>
              </a:ext>
            </a:extLst>
          </p:cNvPr>
          <p:cNvSpPr>
            <a:spLocks noGrp="1"/>
          </p:cNvSpPr>
          <p:nvPr>
            <p:ph type="sldNum" sz="quarter" idx="12"/>
          </p:nvPr>
        </p:nvSpPr>
        <p:spPr/>
        <p:txBody>
          <a:bodyPr/>
          <a:lstStyle/>
          <a:p>
            <a:fld id="{B7B10C43-2D58-2C4F-BDA5-7C67314E5913}" type="slidenum">
              <a:rPr lang="en-DE" smtClean="0"/>
              <a:t>‹#›</a:t>
            </a:fld>
            <a:endParaRPr lang="en-DE"/>
          </a:p>
        </p:txBody>
      </p:sp>
    </p:spTree>
    <p:extLst>
      <p:ext uri="{BB962C8B-B14F-4D97-AF65-F5344CB8AC3E}">
        <p14:creationId xmlns:p14="http://schemas.microsoft.com/office/powerpoint/2010/main" val="5239870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D0578A-1491-F637-D9C2-8879533E2396}"/>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DE"/>
          </a:p>
        </p:txBody>
      </p:sp>
      <p:sp>
        <p:nvSpPr>
          <p:cNvPr id="3" name="Text Placeholder 2">
            <a:extLst>
              <a:ext uri="{FF2B5EF4-FFF2-40B4-BE49-F238E27FC236}">
                <a16:creationId xmlns:a16="http://schemas.microsoft.com/office/drawing/2014/main" id="{C3FF1486-0A88-CB6E-2381-26170D642AA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1C43D1CC-870B-F87C-3DA8-BCA398267633}"/>
              </a:ext>
            </a:extLst>
          </p:cNvPr>
          <p:cNvSpPr>
            <a:spLocks noGrp="1"/>
          </p:cNvSpPr>
          <p:nvPr>
            <p:ph type="dt" sz="half" idx="10"/>
          </p:nvPr>
        </p:nvSpPr>
        <p:spPr/>
        <p:txBody>
          <a:bodyPr/>
          <a:lstStyle/>
          <a:p>
            <a:fld id="{45993F87-9872-D348-B5DB-1D65349CA1F4}" type="datetimeFigureOut">
              <a:rPr lang="en-DE" smtClean="0"/>
              <a:t>20.04.23</a:t>
            </a:fld>
            <a:endParaRPr lang="en-DE"/>
          </a:p>
        </p:txBody>
      </p:sp>
      <p:sp>
        <p:nvSpPr>
          <p:cNvPr id="5" name="Footer Placeholder 4">
            <a:extLst>
              <a:ext uri="{FF2B5EF4-FFF2-40B4-BE49-F238E27FC236}">
                <a16:creationId xmlns:a16="http://schemas.microsoft.com/office/drawing/2014/main" id="{9DBF636E-B43C-CBAF-C698-D02C04D3AEBE}"/>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2636F03E-0ED1-0D7A-7B31-02B08E1F54C7}"/>
              </a:ext>
            </a:extLst>
          </p:cNvPr>
          <p:cNvSpPr>
            <a:spLocks noGrp="1"/>
          </p:cNvSpPr>
          <p:nvPr>
            <p:ph type="sldNum" sz="quarter" idx="12"/>
          </p:nvPr>
        </p:nvSpPr>
        <p:spPr/>
        <p:txBody>
          <a:bodyPr/>
          <a:lstStyle/>
          <a:p>
            <a:fld id="{B7B10C43-2D58-2C4F-BDA5-7C67314E5913}" type="slidenum">
              <a:rPr lang="en-DE" smtClean="0"/>
              <a:t>‹#›</a:t>
            </a:fld>
            <a:endParaRPr lang="en-DE"/>
          </a:p>
        </p:txBody>
      </p:sp>
    </p:spTree>
    <p:extLst>
      <p:ext uri="{BB962C8B-B14F-4D97-AF65-F5344CB8AC3E}">
        <p14:creationId xmlns:p14="http://schemas.microsoft.com/office/powerpoint/2010/main" val="39895444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04582B-AC4E-4E7B-138A-99DEDA978953}"/>
              </a:ext>
            </a:extLst>
          </p:cNvPr>
          <p:cNvSpPr>
            <a:spLocks noGrp="1"/>
          </p:cNvSpPr>
          <p:nvPr>
            <p:ph type="title"/>
          </p:nvPr>
        </p:nvSpPr>
        <p:spPr/>
        <p:txBody>
          <a:bodyPr/>
          <a:lstStyle/>
          <a:p>
            <a:r>
              <a:rPr lang="en-GB"/>
              <a:t>Click to edit Master title style</a:t>
            </a:r>
            <a:endParaRPr lang="en-DE"/>
          </a:p>
        </p:txBody>
      </p:sp>
      <p:sp>
        <p:nvSpPr>
          <p:cNvPr id="3" name="Content Placeholder 2">
            <a:extLst>
              <a:ext uri="{FF2B5EF4-FFF2-40B4-BE49-F238E27FC236}">
                <a16:creationId xmlns:a16="http://schemas.microsoft.com/office/drawing/2014/main" id="{E431C4E1-A59D-72F6-A639-C4262E8437B3}"/>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Content Placeholder 3">
            <a:extLst>
              <a:ext uri="{FF2B5EF4-FFF2-40B4-BE49-F238E27FC236}">
                <a16:creationId xmlns:a16="http://schemas.microsoft.com/office/drawing/2014/main" id="{B6770350-9EA8-4742-6313-FA6422237B33}"/>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5" name="Date Placeholder 4">
            <a:extLst>
              <a:ext uri="{FF2B5EF4-FFF2-40B4-BE49-F238E27FC236}">
                <a16:creationId xmlns:a16="http://schemas.microsoft.com/office/drawing/2014/main" id="{C14A2127-FD4C-07CA-3E7D-85F8BBF6A170}"/>
              </a:ext>
            </a:extLst>
          </p:cNvPr>
          <p:cNvSpPr>
            <a:spLocks noGrp="1"/>
          </p:cNvSpPr>
          <p:nvPr>
            <p:ph type="dt" sz="half" idx="10"/>
          </p:nvPr>
        </p:nvSpPr>
        <p:spPr/>
        <p:txBody>
          <a:bodyPr/>
          <a:lstStyle/>
          <a:p>
            <a:fld id="{45993F87-9872-D348-B5DB-1D65349CA1F4}" type="datetimeFigureOut">
              <a:rPr lang="en-DE" smtClean="0"/>
              <a:t>20.04.23</a:t>
            </a:fld>
            <a:endParaRPr lang="en-DE"/>
          </a:p>
        </p:txBody>
      </p:sp>
      <p:sp>
        <p:nvSpPr>
          <p:cNvPr id="6" name="Footer Placeholder 5">
            <a:extLst>
              <a:ext uri="{FF2B5EF4-FFF2-40B4-BE49-F238E27FC236}">
                <a16:creationId xmlns:a16="http://schemas.microsoft.com/office/drawing/2014/main" id="{68C4F43C-8488-AF32-370B-B562ECA33EAF}"/>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2271CC91-70DE-6408-F86B-2DE13558F3D2}"/>
              </a:ext>
            </a:extLst>
          </p:cNvPr>
          <p:cNvSpPr>
            <a:spLocks noGrp="1"/>
          </p:cNvSpPr>
          <p:nvPr>
            <p:ph type="sldNum" sz="quarter" idx="12"/>
          </p:nvPr>
        </p:nvSpPr>
        <p:spPr/>
        <p:txBody>
          <a:bodyPr/>
          <a:lstStyle/>
          <a:p>
            <a:fld id="{B7B10C43-2D58-2C4F-BDA5-7C67314E5913}" type="slidenum">
              <a:rPr lang="en-DE" smtClean="0"/>
              <a:t>‹#›</a:t>
            </a:fld>
            <a:endParaRPr lang="en-DE"/>
          </a:p>
        </p:txBody>
      </p:sp>
    </p:spTree>
    <p:extLst>
      <p:ext uri="{BB962C8B-B14F-4D97-AF65-F5344CB8AC3E}">
        <p14:creationId xmlns:p14="http://schemas.microsoft.com/office/powerpoint/2010/main" val="23131225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1196B0-4699-BF79-C43B-402269ED8388}"/>
              </a:ext>
            </a:extLst>
          </p:cNvPr>
          <p:cNvSpPr>
            <a:spLocks noGrp="1"/>
          </p:cNvSpPr>
          <p:nvPr>
            <p:ph type="title"/>
          </p:nvPr>
        </p:nvSpPr>
        <p:spPr>
          <a:xfrm>
            <a:off x="839788" y="365125"/>
            <a:ext cx="10515600" cy="1325563"/>
          </a:xfrm>
        </p:spPr>
        <p:txBody>
          <a:bodyPr/>
          <a:lstStyle/>
          <a:p>
            <a:r>
              <a:rPr lang="en-GB"/>
              <a:t>Click to edit Master title style</a:t>
            </a:r>
            <a:endParaRPr lang="en-DE"/>
          </a:p>
        </p:txBody>
      </p:sp>
      <p:sp>
        <p:nvSpPr>
          <p:cNvPr id="3" name="Text Placeholder 2">
            <a:extLst>
              <a:ext uri="{FF2B5EF4-FFF2-40B4-BE49-F238E27FC236}">
                <a16:creationId xmlns:a16="http://schemas.microsoft.com/office/drawing/2014/main" id="{CFF69D44-4AC1-DFC2-5D10-594F8DA3F2A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CB243CAF-899A-5E7E-0F27-45C6B30FF41D}"/>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5" name="Text Placeholder 4">
            <a:extLst>
              <a:ext uri="{FF2B5EF4-FFF2-40B4-BE49-F238E27FC236}">
                <a16:creationId xmlns:a16="http://schemas.microsoft.com/office/drawing/2014/main" id="{79B07CFA-7208-7DF2-6621-50C1357369A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DAC4F0C5-1283-2467-F899-CD37B3962BEE}"/>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7" name="Date Placeholder 6">
            <a:extLst>
              <a:ext uri="{FF2B5EF4-FFF2-40B4-BE49-F238E27FC236}">
                <a16:creationId xmlns:a16="http://schemas.microsoft.com/office/drawing/2014/main" id="{B98581A3-3524-C7F2-F4B9-221FA6E561D3}"/>
              </a:ext>
            </a:extLst>
          </p:cNvPr>
          <p:cNvSpPr>
            <a:spLocks noGrp="1"/>
          </p:cNvSpPr>
          <p:nvPr>
            <p:ph type="dt" sz="half" idx="10"/>
          </p:nvPr>
        </p:nvSpPr>
        <p:spPr/>
        <p:txBody>
          <a:bodyPr/>
          <a:lstStyle/>
          <a:p>
            <a:fld id="{45993F87-9872-D348-B5DB-1D65349CA1F4}" type="datetimeFigureOut">
              <a:rPr lang="en-DE" smtClean="0"/>
              <a:t>20.04.23</a:t>
            </a:fld>
            <a:endParaRPr lang="en-DE"/>
          </a:p>
        </p:txBody>
      </p:sp>
      <p:sp>
        <p:nvSpPr>
          <p:cNvPr id="8" name="Footer Placeholder 7">
            <a:extLst>
              <a:ext uri="{FF2B5EF4-FFF2-40B4-BE49-F238E27FC236}">
                <a16:creationId xmlns:a16="http://schemas.microsoft.com/office/drawing/2014/main" id="{7FC7AD5E-7AD5-570A-AAE0-8191C1424831}"/>
              </a:ext>
            </a:extLst>
          </p:cNvPr>
          <p:cNvSpPr>
            <a:spLocks noGrp="1"/>
          </p:cNvSpPr>
          <p:nvPr>
            <p:ph type="ftr" sz="quarter" idx="11"/>
          </p:nvPr>
        </p:nvSpPr>
        <p:spPr/>
        <p:txBody>
          <a:bodyPr/>
          <a:lstStyle/>
          <a:p>
            <a:endParaRPr lang="en-DE"/>
          </a:p>
        </p:txBody>
      </p:sp>
      <p:sp>
        <p:nvSpPr>
          <p:cNvPr id="9" name="Slide Number Placeholder 8">
            <a:extLst>
              <a:ext uri="{FF2B5EF4-FFF2-40B4-BE49-F238E27FC236}">
                <a16:creationId xmlns:a16="http://schemas.microsoft.com/office/drawing/2014/main" id="{3F1D6D0D-2E3C-28A2-F36F-CBC4FB9B9AE1}"/>
              </a:ext>
            </a:extLst>
          </p:cNvPr>
          <p:cNvSpPr>
            <a:spLocks noGrp="1"/>
          </p:cNvSpPr>
          <p:nvPr>
            <p:ph type="sldNum" sz="quarter" idx="12"/>
          </p:nvPr>
        </p:nvSpPr>
        <p:spPr/>
        <p:txBody>
          <a:bodyPr/>
          <a:lstStyle/>
          <a:p>
            <a:fld id="{B7B10C43-2D58-2C4F-BDA5-7C67314E5913}" type="slidenum">
              <a:rPr lang="en-DE" smtClean="0"/>
              <a:t>‹#›</a:t>
            </a:fld>
            <a:endParaRPr lang="en-DE"/>
          </a:p>
        </p:txBody>
      </p:sp>
    </p:spTree>
    <p:extLst>
      <p:ext uri="{BB962C8B-B14F-4D97-AF65-F5344CB8AC3E}">
        <p14:creationId xmlns:p14="http://schemas.microsoft.com/office/powerpoint/2010/main" val="22337627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6F32C5-1A4D-A0DC-C817-861957369CE1}"/>
              </a:ext>
            </a:extLst>
          </p:cNvPr>
          <p:cNvSpPr>
            <a:spLocks noGrp="1"/>
          </p:cNvSpPr>
          <p:nvPr>
            <p:ph type="title"/>
          </p:nvPr>
        </p:nvSpPr>
        <p:spPr/>
        <p:txBody>
          <a:bodyPr/>
          <a:lstStyle/>
          <a:p>
            <a:r>
              <a:rPr lang="en-GB"/>
              <a:t>Click to edit Master title style</a:t>
            </a:r>
            <a:endParaRPr lang="en-DE"/>
          </a:p>
        </p:txBody>
      </p:sp>
      <p:sp>
        <p:nvSpPr>
          <p:cNvPr id="3" name="Date Placeholder 2">
            <a:extLst>
              <a:ext uri="{FF2B5EF4-FFF2-40B4-BE49-F238E27FC236}">
                <a16:creationId xmlns:a16="http://schemas.microsoft.com/office/drawing/2014/main" id="{697F3CF1-E6A1-F381-36CE-35E6F07FB547}"/>
              </a:ext>
            </a:extLst>
          </p:cNvPr>
          <p:cNvSpPr>
            <a:spLocks noGrp="1"/>
          </p:cNvSpPr>
          <p:nvPr>
            <p:ph type="dt" sz="half" idx="10"/>
          </p:nvPr>
        </p:nvSpPr>
        <p:spPr/>
        <p:txBody>
          <a:bodyPr/>
          <a:lstStyle/>
          <a:p>
            <a:fld id="{45993F87-9872-D348-B5DB-1D65349CA1F4}" type="datetimeFigureOut">
              <a:rPr lang="en-DE" smtClean="0"/>
              <a:t>20.04.23</a:t>
            </a:fld>
            <a:endParaRPr lang="en-DE"/>
          </a:p>
        </p:txBody>
      </p:sp>
      <p:sp>
        <p:nvSpPr>
          <p:cNvPr id="4" name="Footer Placeholder 3">
            <a:extLst>
              <a:ext uri="{FF2B5EF4-FFF2-40B4-BE49-F238E27FC236}">
                <a16:creationId xmlns:a16="http://schemas.microsoft.com/office/drawing/2014/main" id="{B6F69490-D01C-B02A-6911-B467915B35C5}"/>
              </a:ext>
            </a:extLst>
          </p:cNvPr>
          <p:cNvSpPr>
            <a:spLocks noGrp="1"/>
          </p:cNvSpPr>
          <p:nvPr>
            <p:ph type="ftr" sz="quarter" idx="11"/>
          </p:nvPr>
        </p:nvSpPr>
        <p:spPr/>
        <p:txBody>
          <a:bodyPr/>
          <a:lstStyle/>
          <a:p>
            <a:endParaRPr lang="en-DE"/>
          </a:p>
        </p:txBody>
      </p:sp>
      <p:sp>
        <p:nvSpPr>
          <p:cNvPr id="5" name="Slide Number Placeholder 4">
            <a:extLst>
              <a:ext uri="{FF2B5EF4-FFF2-40B4-BE49-F238E27FC236}">
                <a16:creationId xmlns:a16="http://schemas.microsoft.com/office/drawing/2014/main" id="{1C4D4CEA-6837-C535-1D8E-AAC3D954F7BF}"/>
              </a:ext>
            </a:extLst>
          </p:cNvPr>
          <p:cNvSpPr>
            <a:spLocks noGrp="1"/>
          </p:cNvSpPr>
          <p:nvPr>
            <p:ph type="sldNum" sz="quarter" idx="12"/>
          </p:nvPr>
        </p:nvSpPr>
        <p:spPr/>
        <p:txBody>
          <a:bodyPr/>
          <a:lstStyle/>
          <a:p>
            <a:fld id="{B7B10C43-2D58-2C4F-BDA5-7C67314E5913}" type="slidenum">
              <a:rPr lang="en-DE" smtClean="0"/>
              <a:t>‹#›</a:t>
            </a:fld>
            <a:endParaRPr lang="en-DE"/>
          </a:p>
        </p:txBody>
      </p:sp>
    </p:spTree>
    <p:extLst>
      <p:ext uri="{BB962C8B-B14F-4D97-AF65-F5344CB8AC3E}">
        <p14:creationId xmlns:p14="http://schemas.microsoft.com/office/powerpoint/2010/main" val="34214613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15D0767-4053-6389-038B-2E3742554B39}"/>
              </a:ext>
            </a:extLst>
          </p:cNvPr>
          <p:cNvSpPr>
            <a:spLocks noGrp="1"/>
          </p:cNvSpPr>
          <p:nvPr>
            <p:ph type="dt" sz="half" idx="10"/>
          </p:nvPr>
        </p:nvSpPr>
        <p:spPr/>
        <p:txBody>
          <a:bodyPr/>
          <a:lstStyle/>
          <a:p>
            <a:fld id="{45993F87-9872-D348-B5DB-1D65349CA1F4}" type="datetimeFigureOut">
              <a:rPr lang="en-DE" smtClean="0"/>
              <a:t>20.04.23</a:t>
            </a:fld>
            <a:endParaRPr lang="en-DE"/>
          </a:p>
        </p:txBody>
      </p:sp>
      <p:sp>
        <p:nvSpPr>
          <p:cNvPr id="3" name="Footer Placeholder 2">
            <a:extLst>
              <a:ext uri="{FF2B5EF4-FFF2-40B4-BE49-F238E27FC236}">
                <a16:creationId xmlns:a16="http://schemas.microsoft.com/office/drawing/2014/main" id="{91E53D72-B072-C027-A589-CF3F9E866885}"/>
              </a:ext>
            </a:extLst>
          </p:cNvPr>
          <p:cNvSpPr>
            <a:spLocks noGrp="1"/>
          </p:cNvSpPr>
          <p:nvPr>
            <p:ph type="ftr" sz="quarter" idx="11"/>
          </p:nvPr>
        </p:nvSpPr>
        <p:spPr/>
        <p:txBody>
          <a:bodyPr/>
          <a:lstStyle/>
          <a:p>
            <a:endParaRPr lang="en-DE"/>
          </a:p>
        </p:txBody>
      </p:sp>
      <p:sp>
        <p:nvSpPr>
          <p:cNvPr id="4" name="Slide Number Placeholder 3">
            <a:extLst>
              <a:ext uri="{FF2B5EF4-FFF2-40B4-BE49-F238E27FC236}">
                <a16:creationId xmlns:a16="http://schemas.microsoft.com/office/drawing/2014/main" id="{C28A284F-6D7D-CA23-F937-BF2EC90474D9}"/>
              </a:ext>
            </a:extLst>
          </p:cNvPr>
          <p:cNvSpPr>
            <a:spLocks noGrp="1"/>
          </p:cNvSpPr>
          <p:nvPr>
            <p:ph type="sldNum" sz="quarter" idx="12"/>
          </p:nvPr>
        </p:nvSpPr>
        <p:spPr/>
        <p:txBody>
          <a:bodyPr/>
          <a:lstStyle/>
          <a:p>
            <a:fld id="{B7B10C43-2D58-2C4F-BDA5-7C67314E5913}" type="slidenum">
              <a:rPr lang="en-DE" smtClean="0"/>
              <a:t>‹#›</a:t>
            </a:fld>
            <a:endParaRPr lang="en-DE"/>
          </a:p>
        </p:txBody>
      </p:sp>
    </p:spTree>
    <p:extLst>
      <p:ext uri="{BB962C8B-B14F-4D97-AF65-F5344CB8AC3E}">
        <p14:creationId xmlns:p14="http://schemas.microsoft.com/office/powerpoint/2010/main" val="19977491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FFB399-47D4-04F6-4B99-5045CCEDEA2B}"/>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DE"/>
          </a:p>
        </p:txBody>
      </p:sp>
      <p:sp>
        <p:nvSpPr>
          <p:cNvPr id="3" name="Content Placeholder 2">
            <a:extLst>
              <a:ext uri="{FF2B5EF4-FFF2-40B4-BE49-F238E27FC236}">
                <a16:creationId xmlns:a16="http://schemas.microsoft.com/office/drawing/2014/main" id="{8FDA8EE6-19F6-F4C2-7CE9-ABE5DAD6B4F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Text Placeholder 3">
            <a:extLst>
              <a:ext uri="{FF2B5EF4-FFF2-40B4-BE49-F238E27FC236}">
                <a16:creationId xmlns:a16="http://schemas.microsoft.com/office/drawing/2014/main" id="{7E337131-8167-6D7A-9C13-F0208D4BB3A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D49CA838-1184-A5A9-559E-00319AC9F7EF}"/>
              </a:ext>
            </a:extLst>
          </p:cNvPr>
          <p:cNvSpPr>
            <a:spLocks noGrp="1"/>
          </p:cNvSpPr>
          <p:nvPr>
            <p:ph type="dt" sz="half" idx="10"/>
          </p:nvPr>
        </p:nvSpPr>
        <p:spPr/>
        <p:txBody>
          <a:bodyPr/>
          <a:lstStyle/>
          <a:p>
            <a:fld id="{45993F87-9872-D348-B5DB-1D65349CA1F4}" type="datetimeFigureOut">
              <a:rPr lang="en-DE" smtClean="0"/>
              <a:t>20.04.23</a:t>
            </a:fld>
            <a:endParaRPr lang="en-DE"/>
          </a:p>
        </p:txBody>
      </p:sp>
      <p:sp>
        <p:nvSpPr>
          <p:cNvPr id="6" name="Footer Placeholder 5">
            <a:extLst>
              <a:ext uri="{FF2B5EF4-FFF2-40B4-BE49-F238E27FC236}">
                <a16:creationId xmlns:a16="http://schemas.microsoft.com/office/drawing/2014/main" id="{64082D48-9785-F075-A1D4-7F3353BC6EF1}"/>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9263EB5F-9BA9-FC02-5229-B24B60020A64}"/>
              </a:ext>
            </a:extLst>
          </p:cNvPr>
          <p:cNvSpPr>
            <a:spLocks noGrp="1"/>
          </p:cNvSpPr>
          <p:nvPr>
            <p:ph type="sldNum" sz="quarter" idx="12"/>
          </p:nvPr>
        </p:nvSpPr>
        <p:spPr/>
        <p:txBody>
          <a:bodyPr/>
          <a:lstStyle/>
          <a:p>
            <a:fld id="{B7B10C43-2D58-2C4F-BDA5-7C67314E5913}" type="slidenum">
              <a:rPr lang="en-DE" smtClean="0"/>
              <a:t>‹#›</a:t>
            </a:fld>
            <a:endParaRPr lang="en-DE"/>
          </a:p>
        </p:txBody>
      </p:sp>
    </p:spTree>
    <p:extLst>
      <p:ext uri="{BB962C8B-B14F-4D97-AF65-F5344CB8AC3E}">
        <p14:creationId xmlns:p14="http://schemas.microsoft.com/office/powerpoint/2010/main" val="9838764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5ABA37-4384-0AAC-620E-AE3B15AAC9D8}"/>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DE"/>
          </a:p>
        </p:txBody>
      </p:sp>
      <p:sp>
        <p:nvSpPr>
          <p:cNvPr id="3" name="Picture Placeholder 2">
            <a:extLst>
              <a:ext uri="{FF2B5EF4-FFF2-40B4-BE49-F238E27FC236}">
                <a16:creationId xmlns:a16="http://schemas.microsoft.com/office/drawing/2014/main" id="{7812CED2-D9CA-87B0-60DE-FA1D2E02839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DE"/>
          </a:p>
        </p:txBody>
      </p:sp>
      <p:sp>
        <p:nvSpPr>
          <p:cNvPr id="4" name="Text Placeholder 3">
            <a:extLst>
              <a:ext uri="{FF2B5EF4-FFF2-40B4-BE49-F238E27FC236}">
                <a16:creationId xmlns:a16="http://schemas.microsoft.com/office/drawing/2014/main" id="{507110A0-9E6E-7FA0-23C8-916C173BE42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1525D30E-57A8-AC13-431A-8CEBAA866EBE}"/>
              </a:ext>
            </a:extLst>
          </p:cNvPr>
          <p:cNvSpPr>
            <a:spLocks noGrp="1"/>
          </p:cNvSpPr>
          <p:nvPr>
            <p:ph type="dt" sz="half" idx="10"/>
          </p:nvPr>
        </p:nvSpPr>
        <p:spPr/>
        <p:txBody>
          <a:bodyPr/>
          <a:lstStyle/>
          <a:p>
            <a:fld id="{45993F87-9872-D348-B5DB-1D65349CA1F4}" type="datetimeFigureOut">
              <a:rPr lang="en-DE" smtClean="0"/>
              <a:t>20.04.23</a:t>
            </a:fld>
            <a:endParaRPr lang="en-DE"/>
          </a:p>
        </p:txBody>
      </p:sp>
      <p:sp>
        <p:nvSpPr>
          <p:cNvPr id="6" name="Footer Placeholder 5">
            <a:extLst>
              <a:ext uri="{FF2B5EF4-FFF2-40B4-BE49-F238E27FC236}">
                <a16:creationId xmlns:a16="http://schemas.microsoft.com/office/drawing/2014/main" id="{E81EFCDD-6C9A-C568-B669-FDC7C0779E2D}"/>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7E03B4B4-E724-9E2C-F12B-78BCFC101C4A}"/>
              </a:ext>
            </a:extLst>
          </p:cNvPr>
          <p:cNvSpPr>
            <a:spLocks noGrp="1"/>
          </p:cNvSpPr>
          <p:nvPr>
            <p:ph type="sldNum" sz="quarter" idx="12"/>
          </p:nvPr>
        </p:nvSpPr>
        <p:spPr/>
        <p:txBody>
          <a:bodyPr/>
          <a:lstStyle/>
          <a:p>
            <a:fld id="{B7B10C43-2D58-2C4F-BDA5-7C67314E5913}" type="slidenum">
              <a:rPr lang="en-DE" smtClean="0"/>
              <a:t>‹#›</a:t>
            </a:fld>
            <a:endParaRPr lang="en-DE"/>
          </a:p>
        </p:txBody>
      </p:sp>
    </p:spTree>
    <p:extLst>
      <p:ext uri="{BB962C8B-B14F-4D97-AF65-F5344CB8AC3E}">
        <p14:creationId xmlns:p14="http://schemas.microsoft.com/office/powerpoint/2010/main" val="9022729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BB3405-1545-07B9-5BB4-5A5A0D7C9BD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DE"/>
          </a:p>
        </p:txBody>
      </p:sp>
      <p:sp>
        <p:nvSpPr>
          <p:cNvPr id="3" name="Text Placeholder 2">
            <a:extLst>
              <a:ext uri="{FF2B5EF4-FFF2-40B4-BE49-F238E27FC236}">
                <a16:creationId xmlns:a16="http://schemas.microsoft.com/office/drawing/2014/main" id="{848144E3-F875-2038-BC6F-C1F639B5947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33AC025B-091E-9F8D-D1AD-2EAEE2828F4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5993F87-9872-D348-B5DB-1D65349CA1F4}" type="datetimeFigureOut">
              <a:rPr lang="en-DE" smtClean="0"/>
              <a:t>20.04.23</a:t>
            </a:fld>
            <a:endParaRPr lang="en-DE"/>
          </a:p>
        </p:txBody>
      </p:sp>
      <p:sp>
        <p:nvSpPr>
          <p:cNvPr id="5" name="Footer Placeholder 4">
            <a:extLst>
              <a:ext uri="{FF2B5EF4-FFF2-40B4-BE49-F238E27FC236}">
                <a16:creationId xmlns:a16="http://schemas.microsoft.com/office/drawing/2014/main" id="{BB241129-38B8-4501-FC37-F74B26F52B9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DE"/>
          </a:p>
        </p:txBody>
      </p:sp>
      <p:sp>
        <p:nvSpPr>
          <p:cNvPr id="6" name="Slide Number Placeholder 5">
            <a:extLst>
              <a:ext uri="{FF2B5EF4-FFF2-40B4-BE49-F238E27FC236}">
                <a16:creationId xmlns:a16="http://schemas.microsoft.com/office/drawing/2014/main" id="{8A186853-7D18-5A4C-A67A-79F14A3132A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7B10C43-2D58-2C4F-BDA5-7C67314E5913}" type="slidenum">
              <a:rPr lang="en-DE" smtClean="0"/>
              <a:t>‹#›</a:t>
            </a:fld>
            <a:endParaRPr lang="en-DE"/>
          </a:p>
        </p:txBody>
      </p:sp>
    </p:spTree>
    <p:extLst>
      <p:ext uri="{BB962C8B-B14F-4D97-AF65-F5344CB8AC3E}">
        <p14:creationId xmlns:p14="http://schemas.microsoft.com/office/powerpoint/2010/main" val="254284261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jp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5" Type="http://schemas.openxmlformats.org/officeDocument/2006/relationships/image" Target="../media/image1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jpeg"/><Relationship Id="rId14" Type="http://schemas.openxmlformats.org/officeDocument/2006/relationships/image" Target="../media/image13.png"/></Relationships>
</file>

<file path=ppt/slides/_rels/slide2.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image" Target="../media/image15.png"/><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8.png"/><Relationship Id="rId10" Type="http://schemas.openxmlformats.org/officeDocument/2006/relationships/image" Target="../media/image23.jpg"/><Relationship Id="rId4" Type="http://schemas.openxmlformats.org/officeDocument/2006/relationships/image" Target="../media/image17.png"/><Relationship Id="rId9"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ig. 1">
            <a:extLst>
              <a:ext uri="{FF2B5EF4-FFF2-40B4-BE49-F238E27FC236}">
                <a16:creationId xmlns:a16="http://schemas.microsoft.com/office/drawing/2014/main" id="{BF11F3CD-A5DF-2624-66AF-9CEE477FC47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4235" r="35228" b="72871"/>
          <a:stretch/>
        </p:blipFill>
        <p:spPr bwMode="auto">
          <a:xfrm>
            <a:off x="167213" y="682907"/>
            <a:ext cx="5153833" cy="797221"/>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F3FCFC79-ED6F-0093-CC17-9C32544CFDE2}"/>
              </a:ext>
            </a:extLst>
          </p:cNvPr>
          <p:cNvSpPr txBox="1"/>
          <p:nvPr/>
        </p:nvSpPr>
        <p:spPr>
          <a:xfrm>
            <a:off x="80078" y="156932"/>
            <a:ext cx="4451081" cy="369332"/>
          </a:xfrm>
          <a:prstGeom prst="rect">
            <a:avLst/>
          </a:prstGeom>
          <a:noFill/>
        </p:spPr>
        <p:txBody>
          <a:bodyPr wrap="square" rtlCol="0">
            <a:spAutoFit/>
          </a:bodyPr>
          <a:lstStyle/>
          <a:p>
            <a:r>
              <a:rPr lang="en-DE" b="1" dirty="0">
                <a:latin typeface="Arial Black" panose="020B0604020202020204" pitchFamily="34" charset="0"/>
                <a:cs typeface="Arial Black" panose="020B0604020202020204" pitchFamily="34" charset="0"/>
              </a:rPr>
              <a:t>Current limits in RNA velocity</a:t>
            </a:r>
          </a:p>
        </p:txBody>
      </p:sp>
      <p:pic>
        <p:nvPicPr>
          <p:cNvPr id="13" name="Picture 12">
            <a:extLst>
              <a:ext uri="{FF2B5EF4-FFF2-40B4-BE49-F238E27FC236}">
                <a16:creationId xmlns:a16="http://schemas.microsoft.com/office/drawing/2014/main" id="{4A021712-6101-9918-A23E-66A066DF1BC2}"/>
              </a:ext>
            </a:extLst>
          </p:cNvPr>
          <p:cNvPicPr>
            <a:picLocks noChangeAspect="1"/>
          </p:cNvPicPr>
          <p:nvPr/>
        </p:nvPicPr>
        <p:blipFill>
          <a:blip r:embed="rId3"/>
          <a:stretch>
            <a:fillRect/>
          </a:stretch>
        </p:blipFill>
        <p:spPr>
          <a:xfrm>
            <a:off x="1486945" y="1286076"/>
            <a:ext cx="444500" cy="194052"/>
          </a:xfrm>
          <a:prstGeom prst="rect">
            <a:avLst/>
          </a:prstGeom>
        </p:spPr>
      </p:pic>
      <p:pic>
        <p:nvPicPr>
          <p:cNvPr id="14" name="Picture 13">
            <a:extLst>
              <a:ext uri="{FF2B5EF4-FFF2-40B4-BE49-F238E27FC236}">
                <a16:creationId xmlns:a16="http://schemas.microsoft.com/office/drawing/2014/main" id="{7FEA22B8-9813-33CC-F572-0BEBFD200972}"/>
              </a:ext>
            </a:extLst>
          </p:cNvPr>
          <p:cNvPicPr>
            <a:picLocks noChangeAspect="1"/>
          </p:cNvPicPr>
          <p:nvPr/>
        </p:nvPicPr>
        <p:blipFill>
          <a:blip r:embed="rId3"/>
          <a:stretch>
            <a:fillRect/>
          </a:stretch>
        </p:blipFill>
        <p:spPr>
          <a:xfrm>
            <a:off x="3031780" y="1242204"/>
            <a:ext cx="444500" cy="194052"/>
          </a:xfrm>
          <a:prstGeom prst="rect">
            <a:avLst/>
          </a:prstGeom>
        </p:spPr>
      </p:pic>
      <p:pic>
        <p:nvPicPr>
          <p:cNvPr id="15" name="Picture 14">
            <a:extLst>
              <a:ext uri="{FF2B5EF4-FFF2-40B4-BE49-F238E27FC236}">
                <a16:creationId xmlns:a16="http://schemas.microsoft.com/office/drawing/2014/main" id="{5148A7B2-43D4-879F-2881-2AF6690F1F32}"/>
              </a:ext>
            </a:extLst>
          </p:cNvPr>
          <p:cNvPicPr>
            <a:picLocks noChangeAspect="1"/>
          </p:cNvPicPr>
          <p:nvPr/>
        </p:nvPicPr>
        <p:blipFill>
          <a:blip r:embed="rId3"/>
          <a:stretch>
            <a:fillRect/>
          </a:stretch>
        </p:blipFill>
        <p:spPr>
          <a:xfrm>
            <a:off x="4396044" y="1266912"/>
            <a:ext cx="444500" cy="194052"/>
          </a:xfrm>
          <a:prstGeom prst="rect">
            <a:avLst/>
          </a:prstGeom>
        </p:spPr>
      </p:pic>
      <mc:AlternateContent xmlns:mc="http://schemas.openxmlformats.org/markup-compatibility/2006" xmlns:a14="http://schemas.microsoft.com/office/drawing/2010/main">
        <mc:Choice Requires="a14">
          <p:sp>
            <p:nvSpPr>
              <p:cNvPr id="16" name="TextBox 15">
                <a:extLst>
                  <a:ext uri="{FF2B5EF4-FFF2-40B4-BE49-F238E27FC236}">
                    <a16:creationId xmlns:a16="http://schemas.microsoft.com/office/drawing/2014/main" id="{AEFD39EC-9495-3BFD-DC33-F437539D79DE}"/>
                  </a:ext>
                </a:extLst>
              </p:cNvPr>
              <p:cNvSpPr txBox="1"/>
              <p:nvPr/>
            </p:nvSpPr>
            <p:spPr>
              <a:xfrm>
                <a:off x="1543871" y="1174646"/>
                <a:ext cx="444499" cy="26161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DE" sz="1100" i="1" smtClean="0">
                          <a:latin typeface="Cambria Math" panose="02040503050406030204" pitchFamily="18" charset="0"/>
                          <a:ea typeface="Cambria Math" panose="02040503050406030204" pitchFamily="18" charset="0"/>
                        </a:rPr>
                        <m:t>𝛼</m:t>
                      </m:r>
                    </m:oMath>
                  </m:oMathPara>
                </a14:m>
                <a:endParaRPr lang="en-DE" sz="1100" dirty="0"/>
              </a:p>
            </p:txBody>
          </p:sp>
        </mc:Choice>
        <mc:Fallback xmlns="">
          <p:sp>
            <p:nvSpPr>
              <p:cNvPr id="16" name="TextBox 15">
                <a:extLst>
                  <a:ext uri="{FF2B5EF4-FFF2-40B4-BE49-F238E27FC236}">
                    <a16:creationId xmlns:a16="http://schemas.microsoft.com/office/drawing/2014/main" id="{AEFD39EC-9495-3BFD-DC33-F437539D79DE}"/>
                  </a:ext>
                </a:extLst>
              </p:cNvPr>
              <p:cNvSpPr txBox="1">
                <a:spLocks noRot="1" noChangeAspect="1" noMove="1" noResize="1" noEditPoints="1" noAdjustHandles="1" noChangeArrowheads="1" noChangeShapeType="1" noTextEdit="1"/>
              </p:cNvSpPr>
              <p:nvPr/>
            </p:nvSpPr>
            <p:spPr>
              <a:xfrm>
                <a:off x="1543871" y="1174646"/>
                <a:ext cx="444499" cy="261610"/>
              </a:xfrm>
              <a:prstGeom prst="rect">
                <a:avLst/>
              </a:prstGeom>
              <a:blipFill>
                <a:blip r:embed="rId4"/>
                <a:stretch>
                  <a:fillRect/>
                </a:stretch>
              </a:blipFill>
            </p:spPr>
            <p:txBody>
              <a:bodyPr/>
              <a:lstStyle/>
              <a:p>
                <a:r>
                  <a:rPr lang="en-DE">
                    <a:noFill/>
                  </a:rPr>
                  <a:t> </a:t>
                </a:r>
              </a:p>
            </p:txBody>
          </p:sp>
        </mc:Fallback>
      </mc:AlternateContent>
      <mc:AlternateContent xmlns:mc="http://schemas.openxmlformats.org/markup-compatibility/2006" xmlns:a14="http://schemas.microsoft.com/office/drawing/2010/main">
        <mc:Choice Requires="a14">
          <p:sp>
            <p:nvSpPr>
              <p:cNvPr id="17" name="TextBox 16">
                <a:extLst>
                  <a:ext uri="{FF2B5EF4-FFF2-40B4-BE49-F238E27FC236}">
                    <a16:creationId xmlns:a16="http://schemas.microsoft.com/office/drawing/2014/main" id="{0D302C57-2B8F-E955-B5ED-821EA9495ADB}"/>
                  </a:ext>
                </a:extLst>
              </p:cNvPr>
              <p:cNvSpPr txBox="1"/>
              <p:nvPr/>
            </p:nvSpPr>
            <p:spPr>
              <a:xfrm>
                <a:off x="3142778" y="1174646"/>
                <a:ext cx="444499" cy="26161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DE" sz="1100" i="1" smtClean="0">
                          <a:latin typeface="Cambria Math" panose="02040503050406030204" pitchFamily="18" charset="0"/>
                          <a:ea typeface="Cambria Math" panose="02040503050406030204" pitchFamily="18" charset="0"/>
                        </a:rPr>
                        <m:t>𝛽</m:t>
                      </m:r>
                    </m:oMath>
                  </m:oMathPara>
                </a14:m>
                <a:endParaRPr lang="en-DE" sz="1100" dirty="0"/>
              </a:p>
            </p:txBody>
          </p:sp>
        </mc:Choice>
        <mc:Fallback xmlns="">
          <p:sp>
            <p:nvSpPr>
              <p:cNvPr id="17" name="TextBox 16">
                <a:extLst>
                  <a:ext uri="{FF2B5EF4-FFF2-40B4-BE49-F238E27FC236}">
                    <a16:creationId xmlns:a16="http://schemas.microsoft.com/office/drawing/2014/main" id="{0D302C57-2B8F-E955-B5ED-821EA9495ADB}"/>
                  </a:ext>
                </a:extLst>
              </p:cNvPr>
              <p:cNvSpPr txBox="1">
                <a:spLocks noRot="1" noChangeAspect="1" noMove="1" noResize="1" noEditPoints="1" noAdjustHandles="1" noChangeArrowheads="1" noChangeShapeType="1" noTextEdit="1"/>
              </p:cNvSpPr>
              <p:nvPr/>
            </p:nvSpPr>
            <p:spPr>
              <a:xfrm>
                <a:off x="3142778" y="1174646"/>
                <a:ext cx="444499" cy="261610"/>
              </a:xfrm>
              <a:prstGeom prst="rect">
                <a:avLst/>
              </a:prstGeom>
              <a:blipFill>
                <a:blip r:embed="rId5"/>
                <a:stretch>
                  <a:fillRect/>
                </a:stretch>
              </a:blipFill>
            </p:spPr>
            <p:txBody>
              <a:bodyPr/>
              <a:lstStyle/>
              <a:p>
                <a:r>
                  <a:rPr lang="en-DE">
                    <a:noFill/>
                  </a:rPr>
                  <a:t> </a:t>
                </a:r>
              </a:p>
            </p:txBody>
          </p:sp>
        </mc:Fallback>
      </mc:AlternateContent>
      <mc:AlternateContent xmlns:mc="http://schemas.openxmlformats.org/markup-compatibility/2006" xmlns:a14="http://schemas.microsoft.com/office/drawing/2010/main">
        <mc:Choice Requires="a14">
          <p:sp>
            <p:nvSpPr>
              <p:cNvPr id="18" name="TextBox 17">
                <a:extLst>
                  <a:ext uri="{FF2B5EF4-FFF2-40B4-BE49-F238E27FC236}">
                    <a16:creationId xmlns:a16="http://schemas.microsoft.com/office/drawing/2014/main" id="{38ADFAD7-4521-E56E-4FDE-2899F7FC5EBF}"/>
                  </a:ext>
                </a:extLst>
              </p:cNvPr>
              <p:cNvSpPr txBox="1"/>
              <p:nvPr/>
            </p:nvSpPr>
            <p:spPr>
              <a:xfrm>
                <a:off x="4519690" y="1174646"/>
                <a:ext cx="444499" cy="26161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DE" sz="1100" i="1" smtClean="0">
                          <a:latin typeface="Cambria Math" panose="02040503050406030204" pitchFamily="18" charset="0"/>
                          <a:ea typeface="Cambria Math" panose="02040503050406030204" pitchFamily="18" charset="0"/>
                        </a:rPr>
                        <m:t>𝛾</m:t>
                      </m:r>
                    </m:oMath>
                  </m:oMathPara>
                </a14:m>
                <a:endParaRPr lang="en-DE" sz="1100" dirty="0"/>
              </a:p>
            </p:txBody>
          </p:sp>
        </mc:Choice>
        <mc:Fallback xmlns="">
          <p:sp>
            <p:nvSpPr>
              <p:cNvPr id="18" name="TextBox 17">
                <a:extLst>
                  <a:ext uri="{FF2B5EF4-FFF2-40B4-BE49-F238E27FC236}">
                    <a16:creationId xmlns:a16="http://schemas.microsoft.com/office/drawing/2014/main" id="{38ADFAD7-4521-E56E-4FDE-2899F7FC5EBF}"/>
                  </a:ext>
                </a:extLst>
              </p:cNvPr>
              <p:cNvSpPr txBox="1">
                <a:spLocks noRot="1" noChangeAspect="1" noMove="1" noResize="1" noEditPoints="1" noAdjustHandles="1" noChangeArrowheads="1" noChangeShapeType="1" noTextEdit="1"/>
              </p:cNvSpPr>
              <p:nvPr/>
            </p:nvSpPr>
            <p:spPr>
              <a:xfrm>
                <a:off x="4519690" y="1174646"/>
                <a:ext cx="444499" cy="261610"/>
              </a:xfrm>
              <a:prstGeom prst="rect">
                <a:avLst/>
              </a:prstGeom>
              <a:blipFill>
                <a:blip r:embed="rId6"/>
                <a:stretch>
                  <a:fillRect/>
                </a:stretch>
              </a:blipFill>
            </p:spPr>
            <p:txBody>
              <a:bodyPr/>
              <a:lstStyle/>
              <a:p>
                <a:r>
                  <a:rPr lang="en-DE">
                    <a:noFill/>
                  </a:rPr>
                  <a:t> </a:t>
                </a:r>
              </a:p>
            </p:txBody>
          </p:sp>
        </mc:Fallback>
      </mc:AlternateContent>
      <p:pic>
        <p:nvPicPr>
          <p:cNvPr id="24" name="Picture 23">
            <a:extLst>
              <a:ext uri="{FF2B5EF4-FFF2-40B4-BE49-F238E27FC236}">
                <a16:creationId xmlns:a16="http://schemas.microsoft.com/office/drawing/2014/main" id="{A31ACDCC-4F1D-6A5B-EC62-3C6487706F1E}"/>
              </a:ext>
            </a:extLst>
          </p:cNvPr>
          <p:cNvPicPr>
            <a:picLocks noChangeAspect="1"/>
          </p:cNvPicPr>
          <p:nvPr/>
        </p:nvPicPr>
        <p:blipFill rotWithShape="1">
          <a:blip r:embed="rId7"/>
          <a:srcRect l="38284" t="50293" r="36365" b="31567"/>
          <a:stretch/>
        </p:blipFill>
        <p:spPr>
          <a:xfrm>
            <a:off x="56401" y="1456583"/>
            <a:ext cx="2906837" cy="1170000"/>
          </a:xfrm>
          <a:prstGeom prst="rect">
            <a:avLst/>
          </a:prstGeom>
        </p:spPr>
      </p:pic>
      <p:grpSp>
        <p:nvGrpSpPr>
          <p:cNvPr id="4" name="Group 3">
            <a:extLst>
              <a:ext uri="{FF2B5EF4-FFF2-40B4-BE49-F238E27FC236}">
                <a16:creationId xmlns:a16="http://schemas.microsoft.com/office/drawing/2014/main" id="{6E4F424F-CECE-3A1D-FBB1-16771840EBCF}"/>
              </a:ext>
            </a:extLst>
          </p:cNvPr>
          <p:cNvGrpSpPr/>
          <p:nvPr/>
        </p:nvGrpSpPr>
        <p:grpSpPr>
          <a:xfrm>
            <a:off x="3395527" y="1479870"/>
            <a:ext cx="2148887" cy="993265"/>
            <a:chOff x="3110337" y="1324491"/>
            <a:chExt cx="2627424" cy="1216460"/>
          </a:xfrm>
        </p:grpSpPr>
        <p:pic>
          <p:nvPicPr>
            <p:cNvPr id="1032" name="Picture 8" descr="Fig. 2">
              <a:extLst>
                <a:ext uri="{FF2B5EF4-FFF2-40B4-BE49-F238E27FC236}">
                  <a16:creationId xmlns:a16="http://schemas.microsoft.com/office/drawing/2014/main" id="{79FA9BD1-D2FC-DDA0-7EFD-18CDCBA91C67}"/>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20644" t="59584" r="67103" b="25606"/>
            <a:stretch/>
          </p:blipFill>
          <p:spPr bwMode="auto">
            <a:xfrm>
              <a:off x="3960852" y="1324491"/>
              <a:ext cx="704179" cy="575802"/>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Fig. 2">
              <a:extLst>
                <a:ext uri="{FF2B5EF4-FFF2-40B4-BE49-F238E27FC236}">
                  <a16:creationId xmlns:a16="http://schemas.microsoft.com/office/drawing/2014/main" id="{705DC0CB-BC30-8D2A-48F0-DBA4E3D1DED9}"/>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35430" t="60088" r="52821" b="25102"/>
            <a:stretch/>
          </p:blipFill>
          <p:spPr bwMode="auto">
            <a:xfrm>
              <a:off x="3110337" y="1927559"/>
              <a:ext cx="685804" cy="584875"/>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Fig. 2">
              <a:extLst>
                <a:ext uri="{FF2B5EF4-FFF2-40B4-BE49-F238E27FC236}">
                  <a16:creationId xmlns:a16="http://schemas.microsoft.com/office/drawing/2014/main" id="{E0A8E142-D80D-BEB6-72A7-FCB4D8AE6884}"/>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64932" t="60088" r="23311" b="25606"/>
            <a:stretch/>
          </p:blipFill>
          <p:spPr bwMode="auto">
            <a:xfrm>
              <a:off x="5027322" y="1927558"/>
              <a:ext cx="710439" cy="584875"/>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4,533 Cartoon Of A Genes Illustrations &amp; Clip Art - iStock">
              <a:extLst>
                <a:ext uri="{FF2B5EF4-FFF2-40B4-BE49-F238E27FC236}">
                  <a16:creationId xmlns:a16="http://schemas.microsoft.com/office/drawing/2014/main" id="{E41DEECF-3F35-DD47-859A-072E2742712E}"/>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l="28539" t="4503" r="30322" b="4706"/>
            <a:stretch/>
          </p:blipFill>
          <p:spPr bwMode="auto">
            <a:xfrm>
              <a:off x="4283787" y="1784404"/>
              <a:ext cx="259162" cy="399995"/>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14" descr="4,533 Cartoon Of A Genes Illustrations &amp; Clip Art - iStock">
              <a:extLst>
                <a:ext uri="{FF2B5EF4-FFF2-40B4-BE49-F238E27FC236}">
                  <a16:creationId xmlns:a16="http://schemas.microsoft.com/office/drawing/2014/main" id="{D7BB193F-0CFE-68C1-6CC2-8E50B4C94BEE}"/>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l="28539" t="4503" r="30322" b="4706"/>
            <a:stretch/>
          </p:blipFill>
          <p:spPr bwMode="auto">
            <a:xfrm>
              <a:off x="3796141" y="2140956"/>
              <a:ext cx="259162" cy="399995"/>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14" descr="4,533 Cartoon Of A Genes Illustrations &amp; Clip Art - iStock">
              <a:extLst>
                <a:ext uri="{FF2B5EF4-FFF2-40B4-BE49-F238E27FC236}">
                  <a16:creationId xmlns:a16="http://schemas.microsoft.com/office/drawing/2014/main" id="{B96614B7-C7A5-5982-EC28-591EB41ABB46}"/>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l="28539" t="4503" r="30322" b="4706"/>
            <a:stretch/>
          </p:blipFill>
          <p:spPr bwMode="auto">
            <a:xfrm>
              <a:off x="4698950" y="2140956"/>
              <a:ext cx="259162" cy="399995"/>
            </a:xfrm>
            <a:prstGeom prst="rect">
              <a:avLst/>
            </a:prstGeom>
            <a:noFill/>
            <a:extLst>
              <a:ext uri="{909E8E84-426E-40DD-AFC4-6F175D3DCCD1}">
                <a14:hiddenFill xmlns:a14="http://schemas.microsoft.com/office/drawing/2010/main">
                  <a:solidFill>
                    <a:srgbClr val="FFFFFF"/>
                  </a:solidFill>
                </a14:hiddenFill>
              </a:ext>
            </a:extLst>
          </p:spPr>
        </p:pic>
      </p:grpSp>
      <p:sp>
        <p:nvSpPr>
          <p:cNvPr id="41" name="TextBox 40">
            <a:extLst>
              <a:ext uri="{FF2B5EF4-FFF2-40B4-BE49-F238E27FC236}">
                <a16:creationId xmlns:a16="http://schemas.microsoft.com/office/drawing/2014/main" id="{4E424097-0E78-6756-A5BB-B75960CE31D2}"/>
              </a:ext>
            </a:extLst>
          </p:cNvPr>
          <p:cNvSpPr txBox="1"/>
          <p:nvPr/>
        </p:nvSpPr>
        <p:spPr>
          <a:xfrm>
            <a:off x="3281522" y="2629594"/>
            <a:ext cx="2527524" cy="400110"/>
          </a:xfrm>
          <a:prstGeom prst="rect">
            <a:avLst/>
          </a:prstGeom>
          <a:noFill/>
        </p:spPr>
        <p:txBody>
          <a:bodyPr wrap="square" rtlCol="0">
            <a:spAutoFit/>
          </a:bodyPr>
          <a:lstStyle/>
          <a:p>
            <a:r>
              <a:rPr lang="en-DE" sz="1000" dirty="0">
                <a:latin typeface="Arial" panose="020B0604020202020204" pitchFamily="34" charset="0"/>
                <a:cs typeface="Arial" panose="020B0604020202020204" pitchFamily="34" charset="0"/>
              </a:rPr>
              <a:t>2. Each gene fit independently, ignoring everything about regulation relationship</a:t>
            </a:r>
          </a:p>
        </p:txBody>
      </p:sp>
      <p:sp>
        <p:nvSpPr>
          <p:cNvPr id="42" name="TextBox 41">
            <a:extLst>
              <a:ext uri="{FF2B5EF4-FFF2-40B4-BE49-F238E27FC236}">
                <a16:creationId xmlns:a16="http://schemas.microsoft.com/office/drawing/2014/main" id="{2E6B425B-B46C-865C-0D3E-AD24DCE70122}"/>
              </a:ext>
            </a:extLst>
          </p:cNvPr>
          <p:cNvSpPr txBox="1"/>
          <p:nvPr/>
        </p:nvSpPr>
        <p:spPr>
          <a:xfrm>
            <a:off x="52234" y="3166644"/>
            <a:ext cx="6287018" cy="338554"/>
          </a:xfrm>
          <a:prstGeom prst="rect">
            <a:avLst/>
          </a:prstGeom>
          <a:noFill/>
        </p:spPr>
        <p:txBody>
          <a:bodyPr wrap="square" rtlCol="0">
            <a:spAutoFit/>
          </a:bodyPr>
          <a:lstStyle/>
          <a:p>
            <a:r>
              <a:rPr lang="en-GB" sz="1600" b="1" dirty="0">
                <a:latin typeface="Arial Black" panose="020B0604020202020204" pitchFamily="34" charset="0"/>
                <a:cs typeface="Arial Black" panose="020B0604020202020204" pitchFamily="34" charset="0"/>
              </a:rPr>
              <a:t>Combine c</a:t>
            </a:r>
            <a:r>
              <a:rPr lang="en-DE" sz="1600" b="1" dirty="0">
                <a:latin typeface="Arial Black" panose="020B0604020202020204" pitchFamily="34" charset="0"/>
                <a:cs typeface="Arial Black" panose="020B0604020202020204" pitchFamily="34" charset="0"/>
              </a:rPr>
              <a:t>is-regulation with RNA velocity</a:t>
            </a:r>
          </a:p>
        </p:txBody>
      </p:sp>
      <p:pic>
        <p:nvPicPr>
          <p:cNvPr id="1042" name="Picture 18" descr="Figure 1">
            <a:extLst>
              <a:ext uri="{FF2B5EF4-FFF2-40B4-BE49-F238E27FC236}">
                <a16:creationId xmlns:a16="http://schemas.microsoft.com/office/drawing/2014/main" id="{B88F8D31-531C-91AF-008E-820A37CFC47E}"/>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25594" r="25534" b="75821"/>
          <a:stretch/>
        </p:blipFill>
        <p:spPr bwMode="auto">
          <a:xfrm>
            <a:off x="413993" y="4415632"/>
            <a:ext cx="4028458" cy="677051"/>
          </a:xfrm>
          <a:prstGeom prst="rect">
            <a:avLst/>
          </a:prstGeom>
          <a:noFill/>
          <a:extLst>
            <a:ext uri="{909E8E84-426E-40DD-AFC4-6F175D3DCCD1}">
              <a14:hiddenFill xmlns:a14="http://schemas.microsoft.com/office/drawing/2010/main">
                <a:solidFill>
                  <a:srgbClr val="FFFFFF"/>
                </a:solidFill>
              </a14:hiddenFill>
            </a:ext>
          </a:extLst>
        </p:spPr>
      </p:pic>
      <p:sp>
        <p:nvSpPr>
          <p:cNvPr id="46" name="Triangle 45">
            <a:extLst>
              <a:ext uri="{FF2B5EF4-FFF2-40B4-BE49-F238E27FC236}">
                <a16:creationId xmlns:a16="http://schemas.microsoft.com/office/drawing/2014/main" id="{E19C5E53-9161-2C9C-B490-976EE7800643}"/>
              </a:ext>
            </a:extLst>
          </p:cNvPr>
          <p:cNvSpPr/>
          <p:nvPr/>
        </p:nvSpPr>
        <p:spPr>
          <a:xfrm>
            <a:off x="3580224" y="4564686"/>
            <a:ext cx="537680" cy="454437"/>
          </a:xfrm>
          <a:prstGeom prst="triangle">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47" name="TextBox 46">
            <a:extLst>
              <a:ext uri="{FF2B5EF4-FFF2-40B4-BE49-F238E27FC236}">
                <a16:creationId xmlns:a16="http://schemas.microsoft.com/office/drawing/2014/main" id="{9C680C65-2386-68A0-AF2E-CA31DC542ED2}"/>
              </a:ext>
            </a:extLst>
          </p:cNvPr>
          <p:cNvSpPr txBox="1"/>
          <p:nvPr/>
        </p:nvSpPr>
        <p:spPr>
          <a:xfrm>
            <a:off x="3256129" y="5007318"/>
            <a:ext cx="1796413" cy="307777"/>
          </a:xfrm>
          <a:prstGeom prst="rect">
            <a:avLst/>
          </a:prstGeom>
          <a:noFill/>
        </p:spPr>
        <p:txBody>
          <a:bodyPr wrap="square" rtlCol="0">
            <a:spAutoFit/>
          </a:bodyPr>
          <a:lstStyle/>
          <a:p>
            <a:r>
              <a:rPr lang="en-GB" sz="1400" dirty="0">
                <a:latin typeface="Arial" panose="020B0604020202020204" pitchFamily="34" charset="0"/>
                <a:cs typeface="Arial" panose="020B0604020202020204" pitchFamily="34" charset="0"/>
              </a:rPr>
              <a:t>T</a:t>
            </a:r>
            <a:r>
              <a:rPr lang="en-DE" sz="1400" dirty="0">
                <a:latin typeface="Arial" panose="020B0604020202020204" pitchFamily="34" charset="0"/>
                <a:cs typeface="Arial" panose="020B0604020202020204" pitchFamily="34" charset="0"/>
              </a:rPr>
              <a:t>arget genes</a:t>
            </a:r>
          </a:p>
        </p:txBody>
      </p:sp>
      <p:sp>
        <p:nvSpPr>
          <p:cNvPr id="48" name="TextBox 47">
            <a:extLst>
              <a:ext uri="{FF2B5EF4-FFF2-40B4-BE49-F238E27FC236}">
                <a16:creationId xmlns:a16="http://schemas.microsoft.com/office/drawing/2014/main" id="{86BE48B8-8C84-32D5-5A46-D708AA6FAD11}"/>
              </a:ext>
            </a:extLst>
          </p:cNvPr>
          <p:cNvSpPr txBox="1"/>
          <p:nvPr/>
        </p:nvSpPr>
        <p:spPr>
          <a:xfrm>
            <a:off x="609652" y="4654391"/>
            <a:ext cx="762174" cy="307777"/>
          </a:xfrm>
          <a:prstGeom prst="rect">
            <a:avLst/>
          </a:prstGeom>
          <a:noFill/>
        </p:spPr>
        <p:txBody>
          <a:bodyPr wrap="square" rtlCol="0">
            <a:spAutoFit/>
          </a:bodyPr>
          <a:lstStyle/>
          <a:p>
            <a:pPr algn="ctr"/>
            <a:r>
              <a:rPr lang="en-US" sz="1400" dirty="0">
                <a:latin typeface="Arial" panose="020B0604020202020204" pitchFamily="34" charset="0"/>
                <a:cs typeface="Arial" panose="020B0604020202020204" pitchFamily="34" charset="0"/>
              </a:rPr>
              <a:t>CRE1</a:t>
            </a:r>
            <a:endParaRPr lang="en-DE" sz="1400" dirty="0">
              <a:latin typeface="Arial" panose="020B0604020202020204" pitchFamily="34" charset="0"/>
              <a:cs typeface="Arial" panose="020B0604020202020204" pitchFamily="34" charset="0"/>
            </a:endParaRPr>
          </a:p>
        </p:txBody>
      </p:sp>
      <p:sp>
        <p:nvSpPr>
          <p:cNvPr id="49" name="TextBox 48">
            <a:extLst>
              <a:ext uri="{FF2B5EF4-FFF2-40B4-BE49-F238E27FC236}">
                <a16:creationId xmlns:a16="http://schemas.microsoft.com/office/drawing/2014/main" id="{E40F8DF6-84A7-EFE1-245C-49377FA8BF3C}"/>
              </a:ext>
            </a:extLst>
          </p:cNvPr>
          <p:cNvSpPr txBox="1"/>
          <p:nvPr/>
        </p:nvSpPr>
        <p:spPr>
          <a:xfrm>
            <a:off x="1311316" y="4652642"/>
            <a:ext cx="762174" cy="307777"/>
          </a:xfrm>
          <a:prstGeom prst="rect">
            <a:avLst/>
          </a:prstGeom>
          <a:noFill/>
        </p:spPr>
        <p:txBody>
          <a:bodyPr wrap="square" rtlCol="0">
            <a:spAutoFit/>
          </a:bodyPr>
          <a:lstStyle/>
          <a:p>
            <a:pPr algn="ctr"/>
            <a:r>
              <a:rPr lang="en-US" sz="1400" dirty="0">
                <a:latin typeface="Arial" panose="020B0604020202020204" pitchFamily="34" charset="0"/>
                <a:cs typeface="Arial" panose="020B0604020202020204" pitchFamily="34" charset="0"/>
              </a:rPr>
              <a:t>CRE2</a:t>
            </a:r>
            <a:endParaRPr lang="en-DE" sz="1400" dirty="0">
              <a:latin typeface="Arial" panose="020B0604020202020204" pitchFamily="34" charset="0"/>
              <a:cs typeface="Arial" panose="020B0604020202020204" pitchFamily="34" charset="0"/>
            </a:endParaRPr>
          </a:p>
        </p:txBody>
      </p:sp>
      <p:sp>
        <p:nvSpPr>
          <p:cNvPr id="50" name="TextBox 49">
            <a:extLst>
              <a:ext uri="{FF2B5EF4-FFF2-40B4-BE49-F238E27FC236}">
                <a16:creationId xmlns:a16="http://schemas.microsoft.com/office/drawing/2014/main" id="{98896DC7-C618-40E1-A6AC-541D17F1C93D}"/>
              </a:ext>
            </a:extLst>
          </p:cNvPr>
          <p:cNvSpPr txBox="1"/>
          <p:nvPr/>
        </p:nvSpPr>
        <p:spPr>
          <a:xfrm>
            <a:off x="2064683" y="4654707"/>
            <a:ext cx="762174" cy="307777"/>
          </a:xfrm>
          <a:prstGeom prst="rect">
            <a:avLst/>
          </a:prstGeom>
          <a:noFill/>
        </p:spPr>
        <p:txBody>
          <a:bodyPr wrap="square" rtlCol="0">
            <a:spAutoFit/>
          </a:bodyPr>
          <a:lstStyle/>
          <a:p>
            <a:pPr algn="ctr"/>
            <a:r>
              <a:rPr lang="en-US" sz="1400" dirty="0">
                <a:latin typeface="Arial" panose="020B0604020202020204" pitchFamily="34" charset="0"/>
                <a:cs typeface="Arial" panose="020B0604020202020204" pitchFamily="34" charset="0"/>
              </a:rPr>
              <a:t>CRE3</a:t>
            </a:r>
            <a:endParaRPr lang="en-DE" sz="1400" dirty="0">
              <a:latin typeface="Arial" panose="020B0604020202020204" pitchFamily="34" charset="0"/>
              <a:cs typeface="Arial" panose="020B0604020202020204" pitchFamily="34" charset="0"/>
            </a:endParaRPr>
          </a:p>
        </p:txBody>
      </p:sp>
      <p:sp>
        <p:nvSpPr>
          <p:cNvPr id="51" name="Oval 50">
            <a:extLst>
              <a:ext uri="{FF2B5EF4-FFF2-40B4-BE49-F238E27FC236}">
                <a16:creationId xmlns:a16="http://schemas.microsoft.com/office/drawing/2014/main" id="{3358C816-8635-DE73-99E2-F937C1980C01}"/>
              </a:ext>
            </a:extLst>
          </p:cNvPr>
          <p:cNvSpPr/>
          <p:nvPr/>
        </p:nvSpPr>
        <p:spPr>
          <a:xfrm>
            <a:off x="348704" y="4101395"/>
            <a:ext cx="685134" cy="314034"/>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2" name="Oval 51">
            <a:extLst>
              <a:ext uri="{FF2B5EF4-FFF2-40B4-BE49-F238E27FC236}">
                <a16:creationId xmlns:a16="http://schemas.microsoft.com/office/drawing/2014/main" id="{0A9C51C8-7C22-3038-FF90-99D59C1B2FDC}"/>
              </a:ext>
            </a:extLst>
          </p:cNvPr>
          <p:cNvSpPr/>
          <p:nvPr/>
        </p:nvSpPr>
        <p:spPr>
          <a:xfrm>
            <a:off x="1672262" y="3927954"/>
            <a:ext cx="685134" cy="314034"/>
          </a:xfrm>
          <a:prstGeom prst="ellipse">
            <a:avLst/>
          </a:prstGeom>
          <a:solidFill>
            <a:srgbClr val="05B2F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3" name="TextBox 52">
            <a:extLst>
              <a:ext uri="{FF2B5EF4-FFF2-40B4-BE49-F238E27FC236}">
                <a16:creationId xmlns:a16="http://schemas.microsoft.com/office/drawing/2014/main" id="{432213C9-F1B0-240E-922B-22E8065A940B}"/>
              </a:ext>
            </a:extLst>
          </p:cNvPr>
          <p:cNvSpPr txBox="1"/>
          <p:nvPr/>
        </p:nvSpPr>
        <p:spPr>
          <a:xfrm>
            <a:off x="324474" y="4099845"/>
            <a:ext cx="762174" cy="307777"/>
          </a:xfrm>
          <a:prstGeom prst="rect">
            <a:avLst/>
          </a:prstGeom>
          <a:noFill/>
        </p:spPr>
        <p:txBody>
          <a:bodyPr wrap="square" rtlCol="0">
            <a:spAutoFit/>
          </a:bodyPr>
          <a:lstStyle/>
          <a:p>
            <a:pPr algn="ctr"/>
            <a:r>
              <a:rPr lang="en-US" sz="1400" dirty="0">
                <a:latin typeface="Arial" panose="020B0604020202020204" pitchFamily="34" charset="0"/>
                <a:cs typeface="Arial" panose="020B0604020202020204" pitchFamily="34" charset="0"/>
              </a:rPr>
              <a:t>TF1</a:t>
            </a:r>
            <a:endParaRPr lang="en-DE" sz="1400" dirty="0">
              <a:latin typeface="Arial" panose="020B0604020202020204" pitchFamily="34" charset="0"/>
              <a:cs typeface="Arial" panose="020B0604020202020204" pitchFamily="34" charset="0"/>
            </a:endParaRPr>
          </a:p>
        </p:txBody>
      </p:sp>
      <p:sp>
        <p:nvSpPr>
          <p:cNvPr id="54" name="TextBox 53">
            <a:extLst>
              <a:ext uri="{FF2B5EF4-FFF2-40B4-BE49-F238E27FC236}">
                <a16:creationId xmlns:a16="http://schemas.microsoft.com/office/drawing/2014/main" id="{5E2D84B7-5E86-54CA-143C-DCE2056B80BC}"/>
              </a:ext>
            </a:extLst>
          </p:cNvPr>
          <p:cNvSpPr txBox="1"/>
          <p:nvPr/>
        </p:nvSpPr>
        <p:spPr>
          <a:xfrm>
            <a:off x="1622984" y="3919229"/>
            <a:ext cx="762174" cy="307777"/>
          </a:xfrm>
          <a:prstGeom prst="rect">
            <a:avLst/>
          </a:prstGeom>
          <a:noFill/>
        </p:spPr>
        <p:txBody>
          <a:bodyPr wrap="square" rtlCol="0">
            <a:spAutoFit/>
          </a:bodyPr>
          <a:lstStyle/>
          <a:p>
            <a:pPr algn="ctr"/>
            <a:r>
              <a:rPr lang="en-US" sz="1400" dirty="0">
                <a:latin typeface="Arial" panose="020B0604020202020204" pitchFamily="34" charset="0"/>
                <a:cs typeface="Arial" panose="020B0604020202020204" pitchFamily="34" charset="0"/>
              </a:rPr>
              <a:t>TF2</a:t>
            </a:r>
            <a:endParaRPr lang="en-DE" sz="1400" dirty="0">
              <a:latin typeface="Arial" panose="020B0604020202020204" pitchFamily="34" charset="0"/>
              <a:cs typeface="Arial" panose="020B0604020202020204" pitchFamily="34" charset="0"/>
            </a:endParaRPr>
          </a:p>
        </p:txBody>
      </p:sp>
      <p:cxnSp>
        <p:nvCxnSpPr>
          <p:cNvPr id="60" name="Straight Arrow Connector 59">
            <a:extLst>
              <a:ext uri="{FF2B5EF4-FFF2-40B4-BE49-F238E27FC236}">
                <a16:creationId xmlns:a16="http://schemas.microsoft.com/office/drawing/2014/main" id="{F8C7673B-32D1-563F-814F-7F5879611895}"/>
              </a:ext>
            </a:extLst>
          </p:cNvPr>
          <p:cNvCxnSpPr/>
          <p:nvPr/>
        </p:nvCxnSpPr>
        <p:spPr>
          <a:xfrm>
            <a:off x="783365" y="4435007"/>
            <a:ext cx="104172" cy="189495"/>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61" name="Straight Arrow Connector 60">
            <a:extLst>
              <a:ext uri="{FF2B5EF4-FFF2-40B4-BE49-F238E27FC236}">
                <a16:creationId xmlns:a16="http://schemas.microsoft.com/office/drawing/2014/main" id="{428D943E-6EB2-D89E-6754-F83055FF12C9}"/>
              </a:ext>
            </a:extLst>
          </p:cNvPr>
          <p:cNvCxnSpPr>
            <a:cxnSpLocks/>
          </p:cNvCxnSpPr>
          <p:nvPr/>
        </p:nvCxnSpPr>
        <p:spPr>
          <a:xfrm flipH="1">
            <a:off x="1642111" y="4268768"/>
            <a:ext cx="197904" cy="322923"/>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sp>
        <p:nvSpPr>
          <p:cNvPr id="1024" name="TextBox 1023">
            <a:extLst>
              <a:ext uri="{FF2B5EF4-FFF2-40B4-BE49-F238E27FC236}">
                <a16:creationId xmlns:a16="http://schemas.microsoft.com/office/drawing/2014/main" id="{29127887-5FDA-4E80-5D42-635811975500}"/>
              </a:ext>
            </a:extLst>
          </p:cNvPr>
          <p:cNvSpPr txBox="1"/>
          <p:nvPr/>
        </p:nvSpPr>
        <p:spPr>
          <a:xfrm>
            <a:off x="0" y="6064669"/>
            <a:ext cx="3447755" cy="523220"/>
          </a:xfrm>
          <a:prstGeom prst="rect">
            <a:avLst/>
          </a:prstGeom>
          <a:noFill/>
        </p:spPr>
        <p:txBody>
          <a:bodyPr wrap="square" rtlCol="0">
            <a:spAutoFit/>
          </a:bodyPr>
          <a:lstStyle/>
          <a:p>
            <a:r>
              <a:rPr lang="en-DE" sz="1400" dirty="0">
                <a:latin typeface="Arial" panose="020B0604020202020204" pitchFamily="34" charset="0"/>
                <a:cs typeface="Arial" panose="020B0604020202020204" pitchFamily="34" charset="0"/>
              </a:rPr>
              <a:t>TF: Transcription Factor</a:t>
            </a:r>
          </a:p>
          <a:p>
            <a:r>
              <a:rPr lang="en-DE" sz="1400" dirty="0">
                <a:latin typeface="Arial" panose="020B0604020202020204" pitchFamily="34" charset="0"/>
                <a:cs typeface="Arial" panose="020B0604020202020204" pitchFamily="34" charset="0"/>
              </a:rPr>
              <a:t>CRE: cis-regulatory elements</a:t>
            </a:r>
          </a:p>
        </p:txBody>
      </p:sp>
      <mc:AlternateContent xmlns:mc="http://schemas.openxmlformats.org/markup-compatibility/2006">
        <mc:Choice xmlns:a14="http://schemas.microsoft.com/office/drawing/2010/main" Requires="a14">
          <p:sp>
            <p:nvSpPr>
              <p:cNvPr id="1025" name="TextBox 1024">
                <a:extLst>
                  <a:ext uri="{FF2B5EF4-FFF2-40B4-BE49-F238E27FC236}">
                    <a16:creationId xmlns:a16="http://schemas.microsoft.com/office/drawing/2014/main" id="{9B3D40A1-9AF2-2B03-A93B-8C502B757360}"/>
                  </a:ext>
                </a:extLst>
              </p:cNvPr>
              <p:cNvSpPr txBox="1"/>
              <p:nvPr/>
            </p:nvSpPr>
            <p:spPr>
              <a:xfrm>
                <a:off x="368565" y="5373541"/>
                <a:ext cx="3681649" cy="629275"/>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DE" sz="1600" i="1" smtClean="0">
                              <a:latin typeface="Cambria Math" panose="02040503050406030204" pitchFamily="18" charset="0"/>
                            </a:rPr>
                          </m:ctrlPr>
                        </m:sSubPr>
                        <m:e>
                          <m:r>
                            <a:rPr lang="en-US" sz="1600" b="0" i="1" smtClean="0">
                              <a:latin typeface="Cambria Math" panose="02040503050406030204" pitchFamily="18" charset="0"/>
                            </a:rPr>
                            <m:t>𝑓</m:t>
                          </m:r>
                        </m:e>
                        <m:sub>
                          <m:r>
                            <a:rPr lang="en-DE" sz="1600" i="1" smtClean="0">
                              <a:latin typeface="Cambria Math" panose="02040503050406030204" pitchFamily="18" charset="0"/>
                              <a:ea typeface="Cambria Math" panose="02040503050406030204" pitchFamily="18" charset="0"/>
                            </a:rPr>
                            <m:t>𝛼</m:t>
                          </m:r>
                        </m:sub>
                      </m:sSub>
                      <m:d>
                        <m:dPr>
                          <m:ctrlPr>
                            <a:rPr lang="en-DE" sz="1600" i="1" smtClean="0">
                              <a:latin typeface="Cambria Math" panose="02040503050406030204" pitchFamily="18" charset="0"/>
                            </a:rPr>
                          </m:ctrlPr>
                        </m:dPr>
                        <m:e>
                          <m:r>
                            <a:rPr lang="en-US" sz="1600" b="0" i="1" smtClean="0">
                              <a:latin typeface="Cambria Math" panose="02040503050406030204" pitchFamily="18" charset="0"/>
                            </a:rPr>
                            <m:t>𝑡</m:t>
                          </m:r>
                        </m:e>
                      </m:d>
                      <m:r>
                        <a:rPr lang="en-US" sz="1600" b="0" i="1" smtClean="0">
                          <a:latin typeface="Cambria Math" panose="02040503050406030204" pitchFamily="18" charset="0"/>
                        </a:rPr>
                        <m:t>=</m:t>
                      </m:r>
                      <m:r>
                        <a:rPr lang="en-US" sz="1600" b="0" i="1" smtClean="0">
                          <a:latin typeface="Cambria Math" panose="02040503050406030204" pitchFamily="18" charset="0"/>
                        </a:rPr>
                        <m:t>𝑔</m:t>
                      </m:r>
                      <m:r>
                        <a:rPr lang="en-US" sz="1600" b="0" i="1" smtClean="0">
                          <a:latin typeface="Cambria Math" panose="02040503050406030204" pitchFamily="18" charset="0"/>
                        </a:rPr>
                        <m:t>(</m:t>
                      </m:r>
                      <m:nary>
                        <m:naryPr>
                          <m:chr m:val="∑"/>
                          <m:supHide m:val="on"/>
                          <m:ctrlPr>
                            <a:rPr lang="en-US" sz="1600" b="0" i="1" smtClean="0">
                              <a:latin typeface="Cambria Math" panose="02040503050406030204" pitchFamily="18" charset="0"/>
                            </a:rPr>
                          </m:ctrlPr>
                        </m:naryPr>
                        <m:sub>
                          <m:r>
                            <m:rPr>
                              <m:brk m:alnAt="7"/>
                            </m:rPr>
                            <a:rPr lang="en-US" sz="1600" b="0" i="1" smtClean="0">
                              <a:latin typeface="Cambria Math" panose="02040503050406030204" pitchFamily="18" charset="0"/>
                            </a:rPr>
                            <m:t>𝑝</m:t>
                          </m:r>
                          <m:r>
                            <a:rPr lang="en-US" sz="1600" b="0" i="1" smtClean="0">
                              <a:latin typeface="Cambria Math" panose="02040503050406030204" pitchFamily="18" charset="0"/>
                              <a:ea typeface="Cambria Math" panose="02040503050406030204" pitchFamily="18" charset="0"/>
                            </a:rPr>
                            <m:t>∈</m:t>
                          </m:r>
                          <m:r>
                            <a:rPr lang="en-US" sz="1600" b="0" i="1" smtClean="0">
                              <a:latin typeface="Cambria Math" panose="02040503050406030204" pitchFamily="18" charset="0"/>
                              <a:ea typeface="Cambria Math" panose="02040503050406030204" pitchFamily="18" charset="0"/>
                            </a:rPr>
                            <m:t>𝐹</m:t>
                          </m:r>
                          <m:r>
                            <a:rPr lang="en-US" sz="1600" b="0" i="1" smtClean="0">
                              <a:latin typeface="Cambria Math" panose="02040503050406030204" pitchFamily="18" charset="0"/>
                              <a:ea typeface="Cambria Math" panose="02040503050406030204" pitchFamily="18" charset="0"/>
                            </a:rPr>
                            <m:t>(</m:t>
                          </m:r>
                          <m:r>
                            <a:rPr lang="en-US" sz="1600" b="0" i="1" smtClean="0">
                              <a:latin typeface="Cambria Math" panose="02040503050406030204" pitchFamily="18" charset="0"/>
                              <a:ea typeface="Cambria Math" panose="02040503050406030204" pitchFamily="18" charset="0"/>
                            </a:rPr>
                            <m:t>𝑐</m:t>
                          </m:r>
                          <m:r>
                            <a:rPr lang="en-US" sz="1600" b="0" i="1" smtClean="0">
                              <a:latin typeface="Cambria Math" panose="02040503050406030204" pitchFamily="18" charset="0"/>
                              <a:ea typeface="Cambria Math" panose="02040503050406030204" pitchFamily="18" charset="0"/>
                            </a:rPr>
                            <m:t>)</m:t>
                          </m:r>
                        </m:sub>
                        <m:sup/>
                        <m:e>
                          <m:nary>
                            <m:naryPr>
                              <m:chr m:val="∑"/>
                              <m:supHide m:val="on"/>
                              <m:ctrlPr>
                                <a:rPr lang="en-US" sz="1600" b="0" i="1" smtClean="0">
                                  <a:latin typeface="Cambria Math" panose="02040503050406030204" pitchFamily="18" charset="0"/>
                                </a:rPr>
                              </m:ctrlPr>
                            </m:naryPr>
                            <m:sub>
                              <m:r>
                                <m:rPr>
                                  <m:brk m:alnAt="7"/>
                                </m:rPr>
                                <a:rPr lang="en-US" sz="1600" b="0" i="1" smtClean="0">
                                  <a:latin typeface="Cambria Math" panose="02040503050406030204" pitchFamily="18" charset="0"/>
                                </a:rPr>
                                <m:t>𝑐</m:t>
                              </m:r>
                              <m:r>
                                <a:rPr lang="en-US" sz="1600" b="0" i="1" smtClean="0">
                                  <a:latin typeface="Cambria Math" panose="02040503050406030204" pitchFamily="18" charset="0"/>
                                  <a:ea typeface="Cambria Math" panose="02040503050406030204" pitchFamily="18" charset="0"/>
                                </a:rPr>
                                <m:t>∈</m:t>
                              </m:r>
                              <m:r>
                                <a:rPr lang="en-US" sz="1600" b="0" i="1" smtClean="0">
                                  <a:latin typeface="Cambria Math" panose="02040503050406030204" pitchFamily="18" charset="0"/>
                                  <a:ea typeface="Cambria Math" panose="02040503050406030204" pitchFamily="18" charset="0"/>
                                </a:rPr>
                                <m:t>𝐸</m:t>
                              </m:r>
                              <m:d>
                                <m:dPr>
                                  <m:ctrlPr>
                                    <a:rPr lang="en-US" sz="1600" b="0" i="1" smtClean="0">
                                      <a:latin typeface="Cambria Math" panose="02040503050406030204" pitchFamily="18" charset="0"/>
                                      <a:ea typeface="Cambria Math" panose="02040503050406030204" pitchFamily="18" charset="0"/>
                                    </a:rPr>
                                  </m:ctrlPr>
                                </m:dPr>
                                <m:e>
                                  <m:r>
                                    <m:rPr>
                                      <m:brk m:alnAt="7"/>
                                    </m:rPr>
                                    <a:rPr lang="en-US" sz="1600" b="0" i="1" smtClean="0">
                                      <a:latin typeface="Cambria Math" panose="02040503050406030204" pitchFamily="18" charset="0"/>
                                      <a:ea typeface="Cambria Math" panose="02040503050406030204" pitchFamily="18" charset="0"/>
                                    </a:rPr>
                                    <m:t>𝑔</m:t>
                                  </m:r>
                                </m:e>
                              </m:d>
                            </m:sub>
                            <m:sup/>
                            <m:e>
                              <m:sSub>
                                <m:sSubPr>
                                  <m:ctrlPr>
                                    <a:rPr lang="en-US" sz="1600" b="0" i="1" smtClean="0">
                                      <a:solidFill>
                                        <a:srgbClr val="C00000"/>
                                      </a:solidFill>
                                      <a:latin typeface="Cambria Math" panose="02040503050406030204" pitchFamily="18" charset="0"/>
                                    </a:rPr>
                                  </m:ctrlPr>
                                </m:sSubPr>
                                <m:e>
                                  <m:r>
                                    <a:rPr lang="en-US" sz="1600" b="1" i="1" smtClean="0">
                                      <a:solidFill>
                                        <a:srgbClr val="C00000"/>
                                      </a:solidFill>
                                      <a:latin typeface="Cambria Math" panose="02040503050406030204" pitchFamily="18" charset="0"/>
                                    </a:rPr>
                                    <m:t>𝒘</m:t>
                                  </m:r>
                                </m:e>
                                <m:sub>
                                  <m:r>
                                    <a:rPr lang="en-US" sz="1600" b="0" i="1" smtClean="0">
                                      <a:solidFill>
                                        <a:srgbClr val="C00000"/>
                                      </a:solidFill>
                                      <a:latin typeface="Cambria Math" panose="02040503050406030204" pitchFamily="18" charset="0"/>
                                    </a:rPr>
                                    <m:t>𝑐𝑝</m:t>
                                  </m:r>
                                </m:sub>
                              </m:sSub>
                            </m:e>
                          </m:nary>
                          <m:sSubSup>
                            <m:sSubSupPr>
                              <m:ctrlPr>
                                <a:rPr lang="en-US" sz="1600" i="1">
                                  <a:latin typeface="Cambria Math" panose="02040503050406030204" pitchFamily="18" charset="0"/>
                                </a:rPr>
                              </m:ctrlPr>
                            </m:sSubSupPr>
                            <m:e>
                              <m:r>
                                <a:rPr lang="en-US" sz="1600" i="1">
                                  <a:latin typeface="Cambria Math" panose="02040503050406030204" pitchFamily="18" charset="0"/>
                                </a:rPr>
                                <m:t>𝑒</m:t>
                              </m:r>
                            </m:e>
                            <m:sub>
                              <m:r>
                                <a:rPr lang="en-US" sz="1600" i="1">
                                  <a:latin typeface="Cambria Math" panose="02040503050406030204" pitchFamily="18" charset="0"/>
                                </a:rPr>
                                <m:t>𝑇𝐹</m:t>
                              </m:r>
                            </m:sub>
                            <m:sup>
                              <m:d>
                                <m:dPr>
                                  <m:ctrlPr>
                                    <a:rPr lang="en-US" sz="1600" i="1">
                                      <a:latin typeface="Cambria Math" panose="02040503050406030204" pitchFamily="18" charset="0"/>
                                    </a:rPr>
                                  </m:ctrlPr>
                                </m:dPr>
                                <m:e>
                                  <m:r>
                                    <a:rPr lang="en-US" sz="1600" i="1">
                                      <a:latin typeface="Cambria Math" panose="02040503050406030204" pitchFamily="18" charset="0"/>
                                    </a:rPr>
                                    <m:t>𝑝</m:t>
                                  </m:r>
                                </m:e>
                              </m:d>
                            </m:sup>
                          </m:sSubSup>
                          <m:d>
                            <m:dPr>
                              <m:ctrlPr>
                                <a:rPr lang="en-US" sz="1600" i="1">
                                  <a:latin typeface="Cambria Math" panose="02040503050406030204" pitchFamily="18" charset="0"/>
                                </a:rPr>
                              </m:ctrlPr>
                            </m:dPr>
                            <m:e>
                              <m:r>
                                <a:rPr lang="en-US" sz="1600" i="1">
                                  <a:latin typeface="Cambria Math" panose="02040503050406030204" pitchFamily="18" charset="0"/>
                                </a:rPr>
                                <m:t>𝑡</m:t>
                              </m:r>
                            </m:e>
                          </m:d>
                          <m:sSup>
                            <m:sSupPr>
                              <m:ctrlPr>
                                <a:rPr lang="en-US" sz="1600" i="1" smtClean="0">
                                  <a:latin typeface="Cambria Math" panose="02040503050406030204" pitchFamily="18" charset="0"/>
                                </a:rPr>
                              </m:ctrlPr>
                            </m:sSupPr>
                            <m:e>
                              <m:r>
                                <a:rPr lang="en-US" sz="1600" b="0" i="1" smtClean="0">
                                  <a:latin typeface="Cambria Math" panose="02040503050406030204" pitchFamily="18" charset="0"/>
                                </a:rPr>
                                <m:t>𝑎</m:t>
                              </m:r>
                            </m:e>
                            <m:sup>
                              <m:d>
                                <m:dPr>
                                  <m:ctrlPr>
                                    <a:rPr lang="en-US" sz="1600" i="1" smtClean="0">
                                      <a:latin typeface="Cambria Math" panose="02040503050406030204" pitchFamily="18" charset="0"/>
                                    </a:rPr>
                                  </m:ctrlPr>
                                </m:dPr>
                                <m:e>
                                  <m:r>
                                    <a:rPr lang="en-US" sz="1600" b="0" i="1" smtClean="0">
                                      <a:latin typeface="Cambria Math" panose="02040503050406030204" pitchFamily="18" charset="0"/>
                                    </a:rPr>
                                    <m:t>𝑐</m:t>
                                  </m:r>
                                </m:e>
                              </m:d>
                            </m:sup>
                          </m:sSup>
                          <m:r>
                            <a:rPr lang="en-US" sz="1600" b="0" i="1" smtClean="0">
                              <a:latin typeface="Cambria Math" panose="02040503050406030204" pitchFamily="18" charset="0"/>
                            </a:rPr>
                            <m:t>(</m:t>
                          </m:r>
                          <m:r>
                            <a:rPr lang="en-US" sz="1600" b="0" i="1" smtClean="0">
                              <a:latin typeface="Cambria Math" panose="02040503050406030204" pitchFamily="18" charset="0"/>
                            </a:rPr>
                            <m:t>𝑡</m:t>
                          </m:r>
                          <m:r>
                            <a:rPr lang="en-US" sz="1600" b="0" i="1" smtClean="0">
                              <a:latin typeface="Cambria Math" panose="02040503050406030204" pitchFamily="18" charset="0"/>
                            </a:rPr>
                            <m:t>))</m:t>
                          </m:r>
                        </m:e>
                      </m:nary>
                    </m:oMath>
                  </m:oMathPara>
                </a14:m>
                <a:endParaRPr lang="en-DE" sz="1600" dirty="0"/>
              </a:p>
            </p:txBody>
          </p:sp>
        </mc:Choice>
        <mc:Fallback>
          <p:sp>
            <p:nvSpPr>
              <p:cNvPr id="1025" name="TextBox 1024">
                <a:extLst>
                  <a:ext uri="{FF2B5EF4-FFF2-40B4-BE49-F238E27FC236}">
                    <a16:creationId xmlns:a16="http://schemas.microsoft.com/office/drawing/2014/main" id="{9B3D40A1-9AF2-2B03-A93B-8C502B757360}"/>
                  </a:ext>
                </a:extLst>
              </p:cNvPr>
              <p:cNvSpPr txBox="1">
                <a:spLocks noRot="1" noChangeAspect="1" noMove="1" noResize="1" noEditPoints="1" noAdjustHandles="1" noChangeArrowheads="1" noChangeShapeType="1" noTextEdit="1"/>
              </p:cNvSpPr>
              <p:nvPr/>
            </p:nvSpPr>
            <p:spPr>
              <a:xfrm>
                <a:off x="368565" y="5373541"/>
                <a:ext cx="3681649" cy="629275"/>
              </a:xfrm>
              <a:prstGeom prst="rect">
                <a:avLst/>
              </a:prstGeom>
              <a:blipFill>
                <a:blip r:embed="rId11"/>
                <a:stretch>
                  <a:fillRect l="-1375" t="-139216" r="-1718" b="-190196"/>
                </a:stretch>
              </a:blipFill>
            </p:spPr>
            <p:txBody>
              <a:bodyPr/>
              <a:lstStyle/>
              <a:p>
                <a:r>
                  <a:rPr lang="en-DE">
                    <a:noFill/>
                  </a:rPr>
                  <a:t> </a:t>
                </a:r>
              </a:p>
            </p:txBody>
          </p:sp>
        </mc:Fallback>
      </mc:AlternateContent>
      <mc:AlternateContent xmlns:mc="http://schemas.openxmlformats.org/markup-compatibility/2006">
        <mc:Choice xmlns:a14="http://schemas.microsoft.com/office/drawing/2010/main" Requires="a14">
          <p:sp>
            <p:nvSpPr>
              <p:cNvPr id="1027" name="TextBox 1026">
                <a:extLst>
                  <a:ext uri="{FF2B5EF4-FFF2-40B4-BE49-F238E27FC236}">
                    <a16:creationId xmlns:a16="http://schemas.microsoft.com/office/drawing/2014/main" id="{BCB55C4A-21F0-2213-B981-082DE15B545A}"/>
                  </a:ext>
                </a:extLst>
              </p:cNvPr>
              <p:cNvSpPr txBox="1"/>
              <p:nvPr/>
            </p:nvSpPr>
            <p:spPr>
              <a:xfrm>
                <a:off x="4095345" y="3671167"/>
                <a:ext cx="1826333" cy="105182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f>
                        <m:fPr>
                          <m:ctrlPr>
                            <a:rPr lang="en-DE" i="1" smtClean="0">
                              <a:latin typeface="Cambria Math" panose="02040503050406030204" pitchFamily="18" charset="0"/>
                            </a:rPr>
                          </m:ctrlPr>
                        </m:fPr>
                        <m:num>
                          <m:r>
                            <a:rPr lang="en-US" b="0" i="1" smtClean="0">
                              <a:latin typeface="Cambria Math" panose="02040503050406030204" pitchFamily="18" charset="0"/>
                            </a:rPr>
                            <m:t>𝑑𝑢</m:t>
                          </m:r>
                        </m:num>
                        <m:den>
                          <m:r>
                            <a:rPr lang="en-US" b="0" i="1" smtClean="0">
                              <a:latin typeface="Cambria Math" panose="02040503050406030204" pitchFamily="18" charset="0"/>
                            </a:rPr>
                            <m:t>𝑑𝑡</m:t>
                          </m:r>
                        </m:den>
                      </m:f>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𝑓</m:t>
                          </m:r>
                        </m:e>
                        <m:sub>
                          <m:r>
                            <a:rPr lang="en-US" b="0" i="1" smtClean="0">
                              <a:latin typeface="Cambria Math" panose="02040503050406030204" pitchFamily="18" charset="0"/>
                              <a:ea typeface="Cambria Math" panose="02040503050406030204" pitchFamily="18" charset="0"/>
                            </a:rPr>
                            <m:t>𝛼</m:t>
                          </m:r>
                        </m:sub>
                      </m:sSub>
                      <m:d>
                        <m:dPr>
                          <m:ctrlPr>
                            <a:rPr lang="en-US" b="0" i="1" smtClean="0">
                              <a:latin typeface="Cambria Math" panose="02040503050406030204" pitchFamily="18" charset="0"/>
                            </a:rPr>
                          </m:ctrlPr>
                        </m:dPr>
                        <m:e>
                          <m:r>
                            <a:rPr lang="en-US" b="0" i="1" smtClean="0">
                              <a:latin typeface="Cambria Math" panose="02040503050406030204" pitchFamily="18" charset="0"/>
                            </a:rPr>
                            <m:t>𝑡</m:t>
                          </m:r>
                        </m:e>
                      </m:d>
                      <m:r>
                        <a:rPr lang="en-US" b="0" i="1" smtClean="0">
                          <a:latin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𝛽</m:t>
                      </m:r>
                      <m:r>
                        <a:rPr lang="en-US" b="0" i="1" smtClean="0">
                          <a:latin typeface="Cambria Math" panose="02040503050406030204" pitchFamily="18" charset="0"/>
                          <a:ea typeface="Cambria Math" panose="02040503050406030204" pitchFamily="18" charset="0"/>
                        </a:rPr>
                        <m:t>𝑢</m:t>
                      </m:r>
                      <m:r>
                        <a:rPr lang="en-US" b="0" i="1" smtClean="0">
                          <a:latin typeface="Cambria Math" panose="02040503050406030204" pitchFamily="18" charset="0"/>
                          <a:ea typeface="Cambria Math" panose="02040503050406030204" pitchFamily="18" charset="0"/>
                        </a:rPr>
                        <m:t>,  </m:t>
                      </m:r>
                    </m:oMath>
                  </m:oMathPara>
                </a14:m>
                <a:endParaRPr lang="en-US" b="0" i="1" dirty="0">
                  <a:latin typeface="Cambria Math" panose="02040503050406030204" pitchFamily="18" charset="0"/>
                  <a:ea typeface="Cambria Math" panose="02040503050406030204" pitchFamily="18" charset="0"/>
                </a:endParaRPr>
              </a:p>
              <a:p>
                <a:pPr/>
                <a14:m>
                  <m:oMathPara xmlns:m="http://schemas.openxmlformats.org/officeDocument/2006/math">
                    <m:oMathParaPr>
                      <m:jc m:val="centerGroup"/>
                    </m:oMathParaPr>
                    <m:oMath xmlns:m="http://schemas.openxmlformats.org/officeDocument/2006/math">
                      <m:f>
                        <m:fPr>
                          <m:ctrlPr>
                            <a:rPr lang="en-DE" i="1" smtClean="0">
                              <a:latin typeface="Cambria Math" panose="02040503050406030204" pitchFamily="18" charset="0"/>
                            </a:rPr>
                          </m:ctrlPr>
                        </m:fPr>
                        <m:num>
                          <m:r>
                            <a:rPr lang="en-US" b="0" i="1" smtClean="0">
                              <a:latin typeface="Cambria Math" panose="02040503050406030204" pitchFamily="18" charset="0"/>
                            </a:rPr>
                            <m:t>𝑑𝑠</m:t>
                          </m:r>
                        </m:num>
                        <m:den>
                          <m:r>
                            <a:rPr lang="en-US" b="0" i="1" smtClean="0">
                              <a:latin typeface="Cambria Math" panose="02040503050406030204" pitchFamily="18" charset="0"/>
                            </a:rPr>
                            <m:t>𝑑𝑡</m:t>
                          </m:r>
                        </m:den>
                      </m:f>
                      <m:r>
                        <a:rPr lang="en-US" b="0" i="1" smtClean="0">
                          <a:latin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𝛽</m:t>
                      </m:r>
                      <m:r>
                        <a:rPr lang="en-US" b="0" i="1" smtClean="0">
                          <a:latin typeface="Cambria Math" panose="02040503050406030204" pitchFamily="18" charset="0"/>
                          <a:ea typeface="Cambria Math" panose="02040503050406030204" pitchFamily="18" charset="0"/>
                        </a:rPr>
                        <m:t>𝑢</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𝛾</m:t>
                      </m:r>
                      <m:r>
                        <a:rPr lang="en-US" b="0" i="1" smtClean="0">
                          <a:latin typeface="Cambria Math" panose="02040503050406030204" pitchFamily="18" charset="0"/>
                          <a:ea typeface="Cambria Math" panose="02040503050406030204" pitchFamily="18" charset="0"/>
                        </a:rPr>
                        <m:t>𝑠</m:t>
                      </m:r>
                    </m:oMath>
                  </m:oMathPara>
                </a14:m>
                <a:endParaRPr lang="en-DE" dirty="0"/>
              </a:p>
            </p:txBody>
          </p:sp>
        </mc:Choice>
        <mc:Fallback>
          <p:sp>
            <p:nvSpPr>
              <p:cNvPr id="1027" name="TextBox 1026">
                <a:extLst>
                  <a:ext uri="{FF2B5EF4-FFF2-40B4-BE49-F238E27FC236}">
                    <a16:creationId xmlns:a16="http://schemas.microsoft.com/office/drawing/2014/main" id="{BCB55C4A-21F0-2213-B981-082DE15B545A}"/>
                  </a:ext>
                </a:extLst>
              </p:cNvPr>
              <p:cNvSpPr txBox="1">
                <a:spLocks noRot="1" noChangeAspect="1" noMove="1" noResize="1" noEditPoints="1" noAdjustHandles="1" noChangeArrowheads="1" noChangeShapeType="1" noTextEdit="1"/>
              </p:cNvSpPr>
              <p:nvPr/>
            </p:nvSpPr>
            <p:spPr>
              <a:xfrm>
                <a:off x="4095345" y="3671167"/>
                <a:ext cx="1826333" cy="1051826"/>
              </a:xfrm>
              <a:prstGeom prst="rect">
                <a:avLst/>
              </a:prstGeom>
              <a:blipFill>
                <a:blip r:embed="rId12"/>
                <a:stretch>
                  <a:fillRect l="-2759" r="-4138" b="-7143"/>
                </a:stretch>
              </a:blipFill>
            </p:spPr>
            <p:txBody>
              <a:bodyPr/>
              <a:lstStyle/>
              <a:p>
                <a:r>
                  <a:rPr lang="en-DE">
                    <a:noFill/>
                  </a:rPr>
                  <a:t> </a:t>
                </a:r>
              </a:p>
            </p:txBody>
          </p:sp>
        </mc:Fallback>
      </mc:AlternateContent>
      <p:sp>
        <p:nvSpPr>
          <p:cNvPr id="1029" name="TextBox 1028">
            <a:extLst>
              <a:ext uri="{FF2B5EF4-FFF2-40B4-BE49-F238E27FC236}">
                <a16:creationId xmlns:a16="http://schemas.microsoft.com/office/drawing/2014/main" id="{28D4D18E-7FDB-00C4-BFAE-AF065DCD8EA9}"/>
              </a:ext>
            </a:extLst>
          </p:cNvPr>
          <p:cNvSpPr txBox="1"/>
          <p:nvPr/>
        </p:nvSpPr>
        <p:spPr>
          <a:xfrm>
            <a:off x="276811" y="3527624"/>
            <a:ext cx="3476035" cy="307777"/>
          </a:xfrm>
          <a:prstGeom prst="rect">
            <a:avLst/>
          </a:prstGeom>
          <a:noFill/>
        </p:spPr>
        <p:txBody>
          <a:bodyPr wrap="square" rtlCol="0">
            <a:spAutoFit/>
          </a:bodyPr>
          <a:lstStyle/>
          <a:p>
            <a:r>
              <a:rPr lang="en-DE" sz="1400" dirty="0">
                <a:latin typeface="Arial" panose="020B0604020202020204" pitchFamily="34" charset="0"/>
                <a:cs typeface="Arial" panose="020B0604020202020204" pitchFamily="34" charset="0"/>
              </a:rPr>
              <a:t>Supervised by: Marius &amp; Fabian</a:t>
            </a:r>
          </a:p>
        </p:txBody>
      </p:sp>
      <p:sp>
        <p:nvSpPr>
          <p:cNvPr id="1031" name="TextBox 1030">
            <a:extLst>
              <a:ext uri="{FF2B5EF4-FFF2-40B4-BE49-F238E27FC236}">
                <a16:creationId xmlns:a16="http://schemas.microsoft.com/office/drawing/2014/main" id="{7C868053-9C04-D3A2-237D-7B7DEACF9EA4}"/>
              </a:ext>
            </a:extLst>
          </p:cNvPr>
          <p:cNvSpPr txBox="1"/>
          <p:nvPr/>
        </p:nvSpPr>
        <p:spPr>
          <a:xfrm>
            <a:off x="2444537" y="6042389"/>
            <a:ext cx="4500531" cy="738664"/>
          </a:xfrm>
          <a:prstGeom prst="rect">
            <a:avLst/>
          </a:prstGeom>
          <a:noFill/>
        </p:spPr>
        <p:txBody>
          <a:bodyPr wrap="square" rtlCol="0">
            <a:spAutoFit/>
          </a:bodyPr>
          <a:lstStyle/>
          <a:p>
            <a:r>
              <a:rPr lang="en-DE" sz="1400" dirty="0">
                <a:latin typeface="Arial" panose="020B0604020202020204" pitchFamily="34" charset="0"/>
                <a:cs typeface="Arial" panose="020B0604020202020204" pitchFamily="34" charset="0"/>
              </a:rPr>
              <a:t>Modeling the transcription rate of target gene through integrating </a:t>
            </a:r>
            <a:r>
              <a:rPr lang="en-DE" sz="1400" b="1" dirty="0">
                <a:latin typeface="Arial" panose="020B0604020202020204" pitchFamily="34" charset="0"/>
                <a:cs typeface="Arial" panose="020B0604020202020204" pitchFamily="34" charset="0"/>
              </a:rPr>
              <a:t>TF expression</a:t>
            </a:r>
            <a:r>
              <a:rPr lang="en-DE" sz="1400" dirty="0">
                <a:latin typeface="Arial" panose="020B0604020202020204" pitchFamily="34" charset="0"/>
                <a:cs typeface="Arial" panose="020B0604020202020204" pitchFamily="34" charset="0"/>
              </a:rPr>
              <a:t>, </a:t>
            </a:r>
            <a:r>
              <a:rPr lang="en-DE" sz="1400" b="1" dirty="0">
                <a:latin typeface="Arial" panose="020B0604020202020204" pitchFamily="34" charset="0"/>
                <a:cs typeface="Arial" panose="020B0604020202020204" pitchFamily="34" charset="0"/>
              </a:rPr>
              <a:t>CRE accessibility </a:t>
            </a:r>
            <a:r>
              <a:rPr lang="en-DE" sz="1400" dirty="0">
                <a:latin typeface="Arial" panose="020B0604020202020204" pitchFamily="34" charset="0"/>
                <a:cs typeface="Arial" panose="020B0604020202020204" pitchFamily="34" charset="0"/>
              </a:rPr>
              <a:t>and </a:t>
            </a:r>
            <a:r>
              <a:rPr lang="en-DE" sz="1400" b="1" dirty="0">
                <a:latin typeface="Arial" panose="020B0604020202020204" pitchFamily="34" charset="0"/>
                <a:cs typeface="Arial" panose="020B0604020202020204" pitchFamily="34" charset="0"/>
              </a:rPr>
              <a:t>sequence features</a:t>
            </a:r>
          </a:p>
        </p:txBody>
      </p:sp>
      <p:sp>
        <p:nvSpPr>
          <p:cNvPr id="1033" name="TextBox 1032">
            <a:extLst>
              <a:ext uri="{FF2B5EF4-FFF2-40B4-BE49-F238E27FC236}">
                <a16:creationId xmlns:a16="http://schemas.microsoft.com/office/drawing/2014/main" id="{C4DD2578-04D7-9599-A77F-30AFA762C960}"/>
              </a:ext>
            </a:extLst>
          </p:cNvPr>
          <p:cNvSpPr txBox="1"/>
          <p:nvPr/>
        </p:nvSpPr>
        <p:spPr>
          <a:xfrm>
            <a:off x="5544414" y="166585"/>
            <a:ext cx="6287018" cy="338554"/>
          </a:xfrm>
          <a:prstGeom prst="rect">
            <a:avLst/>
          </a:prstGeom>
          <a:noFill/>
        </p:spPr>
        <p:txBody>
          <a:bodyPr wrap="square" rtlCol="0">
            <a:spAutoFit/>
          </a:bodyPr>
          <a:lstStyle/>
          <a:p>
            <a:r>
              <a:rPr lang="en-DE" sz="1600" b="1" dirty="0">
                <a:latin typeface="Arial Black" panose="020B0604020202020204" pitchFamily="34" charset="0"/>
                <a:cs typeface="Arial Black" panose="020B0604020202020204" pitchFamily="34" charset="0"/>
              </a:rPr>
              <a:t>Potential application of RegVelo</a:t>
            </a:r>
          </a:p>
        </p:txBody>
      </p:sp>
      <p:grpSp>
        <p:nvGrpSpPr>
          <p:cNvPr id="1047" name="Group 1046">
            <a:extLst>
              <a:ext uri="{FF2B5EF4-FFF2-40B4-BE49-F238E27FC236}">
                <a16:creationId xmlns:a16="http://schemas.microsoft.com/office/drawing/2014/main" id="{89DBE40B-C0B7-0C0A-1A4C-D8180879C496}"/>
              </a:ext>
            </a:extLst>
          </p:cNvPr>
          <p:cNvGrpSpPr/>
          <p:nvPr/>
        </p:nvGrpSpPr>
        <p:grpSpPr>
          <a:xfrm>
            <a:off x="5717199" y="788959"/>
            <a:ext cx="3402693" cy="1769291"/>
            <a:chOff x="6225326" y="3936391"/>
            <a:chExt cx="4825585" cy="2674346"/>
          </a:xfrm>
        </p:grpSpPr>
        <p:pic>
          <p:nvPicPr>
            <p:cNvPr id="1044" name="Picture 1043">
              <a:extLst>
                <a:ext uri="{FF2B5EF4-FFF2-40B4-BE49-F238E27FC236}">
                  <a16:creationId xmlns:a16="http://schemas.microsoft.com/office/drawing/2014/main" id="{5BB7D21A-DB8A-009A-4CFA-810EC188DF3B}"/>
                </a:ext>
              </a:extLst>
            </p:cNvPr>
            <p:cNvPicPr>
              <a:picLocks noChangeAspect="1"/>
            </p:cNvPicPr>
            <p:nvPr/>
          </p:nvPicPr>
          <p:blipFill rotWithShape="1">
            <a:blip r:embed="rId13"/>
            <a:srcRect l="35269" t="54583" r="4967"/>
            <a:stretch/>
          </p:blipFill>
          <p:spPr>
            <a:xfrm>
              <a:off x="6457069" y="3967796"/>
              <a:ext cx="4593842" cy="2642941"/>
            </a:xfrm>
            <a:prstGeom prst="rect">
              <a:avLst/>
            </a:prstGeom>
          </p:spPr>
        </p:pic>
        <p:pic>
          <p:nvPicPr>
            <p:cNvPr id="1046" name="Picture 1045">
              <a:extLst>
                <a:ext uri="{FF2B5EF4-FFF2-40B4-BE49-F238E27FC236}">
                  <a16:creationId xmlns:a16="http://schemas.microsoft.com/office/drawing/2014/main" id="{5F468486-C185-ECAE-426A-8640AAF54BFA}"/>
                </a:ext>
              </a:extLst>
            </p:cNvPr>
            <p:cNvPicPr>
              <a:picLocks noChangeAspect="1"/>
            </p:cNvPicPr>
            <p:nvPr/>
          </p:nvPicPr>
          <p:blipFill>
            <a:blip r:embed="rId14"/>
            <a:stretch>
              <a:fillRect/>
            </a:stretch>
          </p:blipFill>
          <p:spPr>
            <a:xfrm>
              <a:off x="6225326" y="3936391"/>
              <a:ext cx="2342502" cy="596900"/>
            </a:xfrm>
            <a:prstGeom prst="rect">
              <a:avLst/>
            </a:prstGeom>
          </p:spPr>
        </p:pic>
      </p:grpSp>
      <p:sp>
        <p:nvSpPr>
          <p:cNvPr id="1048" name="TextBox 1047">
            <a:extLst>
              <a:ext uri="{FF2B5EF4-FFF2-40B4-BE49-F238E27FC236}">
                <a16:creationId xmlns:a16="http://schemas.microsoft.com/office/drawing/2014/main" id="{0C93F5FF-A507-1FB0-7428-A1648FD3C344}"/>
              </a:ext>
            </a:extLst>
          </p:cNvPr>
          <p:cNvSpPr txBox="1"/>
          <p:nvPr/>
        </p:nvSpPr>
        <p:spPr>
          <a:xfrm>
            <a:off x="9074775" y="563797"/>
            <a:ext cx="3038199" cy="584775"/>
          </a:xfrm>
          <a:prstGeom prst="rect">
            <a:avLst/>
          </a:prstGeom>
          <a:noFill/>
        </p:spPr>
        <p:txBody>
          <a:bodyPr wrap="square" rtlCol="0">
            <a:spAutoFit/>
          </a:bodyPr>
          <a:lstStyle/>
          <a:p>
            <a:r>
              <a:rPr lang="en-DE" sz="1600" dirty="0">
                <a:latin typeface="Arial" panose="020B0604020202020204" pitchFamily="34" charset="0"/>
                <a:cs typeface="Arial" panose="020B0604020202020204" pitchFamily="34" charset="0"/>
              </a:rPr>
              <a:t>1. A better velocity estimation and fate probability prediction</a:t>
            </a:r>
          </a:p>
        </p:txBody>
      </p:sp>
      <p:sp>
        <p:nvSpPr>
          <p:cNvPr id="1049" name="TextBox 1048">
            <a:extLst>
              <a:ext uri="{FF2B5EF4-FFF2-40B4-BE49-F238E27FC236}">
                <a16:creationId xmlns:a16="http://schemas.microsoft.com/office/drawing/2014/main" id="{06E5EED1-89C1-11E7-B7D4-A2EE7C4A7B5F}"/>
              </a:ext>
            </a:extLst>
          </p:cNvPr>
          <p:cNvSpPr txBox="1"/>
          <p:nvPr/>
        </p:nvSpPr>
        <p:spPr>
          <a:xfrm>
            <a:off x="9074775" y="1245128"/>
            <a:ext cx="3205531" cy="830997"/>
          </a:xfrm>
          <a:prstGeom prst="rect">
            <a:avLst/>
          </a:prstGeom>
          <a:noFill/>
        </p:spPr>
        <p:txBody>
          <a:bodyPr wrap="square" rtlCol="0">
            <a:spAutoFit/>
          </a:bodyPr>
          <a:lstStyle/>
          <a:p>
            <a:r>
              <a:rPr lang="en-DE" sz="1600" dirty="0">
                <a:latin typeface="Arial" panose="020B0604020202020204" pitchFamily="34" charset="0"/>
                <a:cs typeface="Arial" panose="020B0604020202020204" pitchFamily="34" charset="0"/>
              </a:rPr>
              <a:t>2. Understanding the underlying regulatory mechanisms of lineage differentiation/priming</a:t>
            </a:r>
          </a:p>
        </p:txBody>
      </p:sp>
      <p:sp>
        <p:nvSpPr>
          <p:cNvPr id="1050" name="TextBox 1049">
            <a:extLst>
              <a:ext uri="{FF2B5EF4-FFF2-40B4-BE49-F238E27FC236}">
                <a16:creationId xmlns:a16="http://schemas.microsoft.com/office/drawing/2014/main" id="{451D1302-23F9-6D07-46AB-A0F391D28C86}"/>
              </a:ext>
            </a:extLst>
          </p:cNvPr>
          <p:cNvSpPr txBox="1"/>
          <p:nvPr/>
        </p:nvSpPr>
        <p:spPr>
          <a:xfrm>
            <a:off x="9067131" y="2136136"/>
            <a:ext cx="3115806" cy="1077218"/>
          </a:xfrm>
          <a:prstGeom prst="rect">
            <a:avLst/>
          </a:prstGeom>
          <a:noFill/>
        </p:spPr>
        <p:txBody>
          <a:bodyPr wrap="square" rtlCol="0">
            <a:spAutoFit/>
          </a:bodyPr>
          <a:lstStyle/>
          <a:p>
            <a:r>
              <a:rPr lang="en-DE" sz="1600" dirty="0">
                <a:latin typeface="Arial" panose="020B0604020202020204" pitchFamily="34" charset="0"/>
                <a:cs typeface="Arial" panose="020B0604020202020204" pitchFamily="34" charset="0"/>
              </a:rPr>
              <a:t>3. Generate new trajectory and test the effects of TF-perturbation the lineage differentiation.</a:t>
            </a:r>
          </a:p>
        </p:txBody>
      </p:sp>
      <p:sp>
        <p:nvSpPr>
          <p:cNvPr id="1054" name="TextBox 1053">
            <a:extLst>
              <a:ext uri="{FF2B5EF4-FFF2-40B4-BE49-F238E27FC236}">
                <a16:creationId xmlns:a16="http://schemas.microsoft.com/office/drawing/2014/main" id="{B895E10D-4C9C-B1E5-AB08-3339C27B3500}"/>
              </a:ext>
            </a:extLst>
          </p:cNvPr>
          <p:cNvSpPr txBox="1"/>
          <p:nvPr/>
        </p:nvSpPr>
        <p:spPr>
          <a:xfrm>
            <a:off x="1569905" y="2435089"/>
            <a:ext cx="1170171" cy="230832"/>
          </a:xfrm>
          <a:prstGeom prst="rect">
            <a:avLst/>
          </a:prstGeom>
          <a:noFill/>
        </p:spPr>
        <p:txBody>
          <a:bodyPr wrap="square">
            <a:spAutoFit/>
          </a:bodyPr>
          <a:lstStyle/>
          <a:p>
            <a:r>
              <a:rPr lang="en-GB" sz="900" b="0" i="0" u="none" strike="noStrike" dirty="0">
                <a:solidFill>
                  <a:srgbClr val="222222"/>
                </a:solidFill>
                <a:effectLst/>
                <a:latin typeface="Arial" panose="020B0604020202020204" pitchFamily="34" charset="0"/>
              </a:rPr>
              <a:t>Bergen, </a:t>
            </a:r>
            <a:r>
              <a:rPr lang="en-GB" sz="900" b="0" i="1" u="none" strike="noStrike" dirty="0">
                <a:solidFill>
                  <a:srgbClr val="222222"/>
                </a:solidFill>
                <a:effectLst/>
                <a:latin typeface="Arial" panose="020B0604020202020204" pitchFamily="34" charset="0"/>
              </a:rPr>
              <a:t>et al</a:t>
            </a:r>
            <a:r>
              <a:rPr lang="en-GB" sz="900" b="0" i="0" u="none" strike="noStrike" dirty="0">
                <a:solidFill>
                  <a:srgbClr val="222222"/>
                </a:solidFill>
                <a:effectLst/>
                <a:latin typeface="Arial" panose="020B0604020202020204" pitchFamily="34" charset="0"/>
              </a:rPr>
              <a:t>. 2021</a:t>
            </a:r>
            <a:endParaRPr lang="en-DE" sz="900" dirty="0"/>
          </a:p>
        </p:txBody>
      </p:sp>
      <p:sp>
        <p:nvSpPr>
          <p:cNvPr id="1056" name="TextBox 1055">
            <a:extLst>
              <a:ext uri="{FF2B5EF4-FFF2-40B4-BE49-F238E27FC236}">
                <a16:creationId xmlns:a16="http://schemas.microsoft.com/office/drawing/2014/main" id="{B0E0963E-7960-5B8C-A857-320E7C480926}"/>
              </a:ext>
            </a:extLst>
          </p:cNvPr>
          <p:cNvSpPr txBox="1"/>
          <p:nvPr/>
        </p:nvSpPr>
        <p:spPr>
          <a:xfrm>
            <a:off x="7405846" y="2507995"/>
            <a:ext cx="1493188" cy="253916"/>
          </a:xfrm>
          <a:prstGeom prst="rect">
            <a:avLst/>
          </a:prstGeom>
          <a:noFill/>
        </p:spPr>
        <p:txBody>
          <a:bodyPr wrap="square">
            <a:spAutoFit/>
          </a:bodyPr>
          <a:lstStyle/>
          <a:p>
            <a:r>
              <a:rPr lang="en-GB" sz="1050" dirty="0">
                <a:solidFill>
                  <a:srgbClr val="222222"/>
                </a:solidFill>
                <a:latin typeface="Arial" panose="020B0604020202020204" pitchFamily="34" charset="0"/>
              </a:rPr>
              <a:t>Bergen</a:t>
            </a:r>
            <a:r>
              <a:rPr lang="en-GB" sz="1050" b="0" i="0" u="none" strike="noStrike" dirty="0">
                <a:solidFill>
                  <a:srgbClr val="222222"/>
                </a:solidFill>
                <a:effectLst/>
                <a:latin typeface="Arial" panose="020B0604020202020204" pitchFamily="34" charset="0"/>
              </a:rPr>
              <a:t>, </a:t>
            </a:r>
            <a:r>
              <a:rPr lang="en-GB" sz="1050" b="0" i="1" u="none" strike="noStrike" dirty="0">
                <a:solidFill>
                  <a:srgbClr val="222222"/>
                </a:solidFill>
                <a:effectLst/>
                <a:latin typeface="Arial" panose="020B0604020202020204" pitchFamily="34" charset="0"/>
              </a:rPr>
              <a:t>et al</a:t>
            </a:r>
            <a:r>
              <a:rPr lang="en-GB" sz="1050" b="0" i="0" u="none" strike="noStrike" dirty="0">
                <a:solidFill>
                  <a:srgbClr val="222222"/>
                </a:solidFill>
                <a:effectLst/>
                <a:latin typeface="Arial" panose="020B0604020202020204" pitchFamily="34" charset="0"/>
              </a:rPr>
              <a:t>. 2022</a:t>
            </a:r>
            <a:endParaRPr lang="en-DE" sz="1050" dirty="0"/>
          </a:p>
        </p:txBody>
      </p:sp>
      <p:sp>
        <p:nvSpPr>
          <p:cNvPr id="3" name="TextBox 2">
            <a:extLst>
              <a:ext uri="{FF2B5EF4-FFF2-40B4-BE49-F238E27FC236}">
                <a16:creationId xmlns:a16="http://schemas.microsoft.com/office/drawing/2014/main" id="{5F316E60-C4C2-039A-A90C-46C500122ABB}"/>
              </a:ext>
            </a:extLst>
          </p:cNvPr>
          <p:cNvSpPr txBox="1"/>
          <p:nvPr/>
        </p:nvSpPr>
        <p:spPr>
          <a:xfrm>
            <a:off x="52234" y="2630420"/>
            <a:ext cx="2979546" cy="400110"/>
          </a:xfrm>
          <a:prstGeom prst="rect">
            <a:avLst/>
          </a:prstGeom>
          <a:noFill/>
        </p:spPr>
        <p:txBody>
          <a:bodyPr wrap="square">
            <a:spAutoFit/>
          </a:bodyPr>
          <a:lstStyle/>
          <a:p>
            <a:r>
              <a:rPr lang="en-GB" sz="1000" dirty="0">
                <a:latin typeface="Arial" panose="020B0604020202020204" pitchFamily="34" charset="0"/>
                <a:cs typeface="Arial" panose="020B0604020202020204" pitchFamily="34" charset="0"/>
              </a:rPr>
              <a:t>1. T</a:t>
            </a:r>
            <a:r>
              <a:rPr lang="en-DE" sz="1000" dirty="0">
                <a:latin typeface="Arial" panose="020B0604020202020204" pitchFamily="34" charset="0"/>
                <a:cs typeface="Arial" panose="020B0604020202020204" pitchFamily="34" charset="0"/>
              </a:rPr>
              <a:t>ranscriptional bursting induced by change of </a:t>
            </a:r>
          </a:p>
          <a:p>
            <a:r>
              <a:rPr lang="en-DE" sz="1000" dirty="0">
                <a:latin typeface="Arial" panose="020B0604020202020204" pitchFamily="34" charset="0"/>
                <a:cs typeface="Arial" panose="020B0604020202020204" pitchFamily="34" charset="0"/>
              </a:rPr>
              <a:t>transcription rate</a:t>
            </a:r>
          </a:p>
        </p:txBody>
      </p:sp>
      <p:pic>
        <p:nvPicPr>
          <p:cNvPr id="5" name="Picture 4">
            <a:extLst>
              <a:ext uri="{FF2B5EF4-FFF2-40B4-BE49-F238E27FC236}">
                <a16:creationId xmlns:a16="http://schemas.microsoft.com/office/drawing/2014/main" id="{AB62A31D-CA97-37CD-8CC8-4B6E25179F60}"/>
              </a:ext>
            </a:extLst>
          </p:cNvPr>
          <p:cNvPicPr>
            <a:picLocks noChangeAspect="1"/>
          </p:cNvPicPr>
          <p:nvPr/>
        </p:nvPicPr>
        <p:blipFill>
          <a:blip r:embed="rId15"/>
          <a:stretch>
            <a:fillRect/>
          </a:stretch>
        </p:blipFill>
        <p:spPr>
          <a:xfrm>
            <a:off x="6498016" y="3569563"/>
            <a:ext cx="5641750" cy="3063194"/>
          </a:xfrm>
          <a:prstGeom prst="rect">
            <a:avLst/>
          </a:prstGeom>
        </p:spPr>
      </p:pic>
      <p:sp>
        <p:nvSpPr>
          <p:cNvPr id="8" name="TextBox 7">
            <a:extLst>
              <a:ext uri="{FF2B5EF4-FFF2-40B4-BE49-F238E27FC236}">
                <a16:creationId xmlns:a16="http://schemas.microsoft.com/office/drawing/2014/main" id="{8D529332-7651-58A0-ED12-955FFB1E0932}"/>
              </a:ext>
            </a:extLst>
          </p:cNvPr>
          <p:cNvSpPr txBox="1"/>
          <p:nvPr/>
        </p:nvSpPr>
        <p:spPr>
          <a:xfrm>
            <a:off x="6289803" y="3261786"/>
            <a:ext cx="6151418" cy="307777"/>
          </a:xfrm>
          <a:prstGeom prst="rect">
            <a:avLst/>
          </a:prstGeom>
          <a:noFill/>
        </p:spPr>
        <p:txBody>
          <a:bodyPr wrap="square">
            <a:spAutoFit/>
          </a:bodyPr>
          <a:lstStyle/>
          <a:p>
            <a:r>
              <a:rPr lang="en-DE" sz="1400" b="1" dirty="0">
                <a:latin typeface="Arial Black" panose="020B0604020202020204" pitchFamily="34" charset="0"/>
                <a:cs typeface="Arial Black" panose="020B0604020202020204" pitchFamily="34" charset="0"/>
              </a:rPr>
              <a:t>RegVelo, Multivariate Models towards systems dynamics</a:t>
            </a:r>
          </a:p>
        </p:txBody>
      </p:sp>
    </p:spTree>
    <p:extLst>
      <p:ext uri="{BB962C8B-B14F-4D97-AF65-F5344CB8AC3E}">
        <p14:creationId xmlns:p14="http://schemas.microsoft.com/office/powerpoint/2010/main" val="13755981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5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2"/>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04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7"/>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50"/>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51"/>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52"/>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53"/>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54"/>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60"/>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61"/>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024"/>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025"/>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1027"/>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1031"/>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1029"/>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1033"/>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1047"/>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1048"/>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1049"/>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1050"/>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105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42" grpId="0"/>
      <p:bldP spid="46" grpId="0" animBg="1"/>
      <p:bldP spid="47" grpId="0"/>
      <p:bldP spid="48" grpId="0"/>
      <p:bldP spid="49" grpId="0"/>
      <p:bldP spid="50" grpId="0"/>
      <p:bldP spid="51" grpId="0" animBg="1"/>
      <p:bldP spid="52" grpId="0" animBg="1"/>
      <p:bldP spid="53" grpId="0"/>
      <p:bldP spid="54" grpId="0"/>
      <p:bldP spid="1024" grpId="0"/>
      <p:bldP spid="1025" grpId="0"/>
      <p:bldP spid="1027" grpId="0"/>
      <p:bldP spid="1029" grpId="0"/>
      <p:bldP spid="1031" grpId="0"/>
      <p:bldP spid="1033" grpId="0"/>
      <p:bldP spid="1048" grpId="0"/>
      <p:bldP spid="1049" grpId="0"/>
      <p:bldP spid="1050" grpId="0"/>
      <p:bldP spid="1054" grpId="0"/>
      <p:bldP spid="105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89A9434-9607-B2E0-43D8-D44FFBDC5236}"/>
              </a:ext>
            </a:extLst>
          </p:cNvPr>
          <p:cNvSpPr txBox="1"/>
          <p:nvPr/>
        </p:nvSpPr>
        <p:spPr>
          <a:xfrm>
            <a:off x="80078" y="156932"/>
            <a:ext cx="6890738" cy="369332"/>
          </a:xfrm>
          <a:prstGeom prst="rect">
            <a:avLst/>
          </a:prstGeom>
          <a:noFill/>
        </p:spPr>
        <p:txBody>
          <a:bodyPr wrap="square" rtlCol="0">
            <a:spAutoFit/>
          </a:bodyPr>
          <a:lstStyle/>
          <a:p>
            <a:r>
              <a:rPr lang="en-DE" b="1" dirty="0">
                <a:latin typeface="Arial Black" panose="020B0604020202020204" pitchFamily="34" charset="0"/>
                <a:cs typeface="Arial Black" panose="020B0604020202020204" pitchFamily="34" charset="0"/>
              </a:rPr>
              <a:t>RegVelo gives better velocity estimation</a:t>
            </a:r>
          </a:p>
        </p:txBody>
      </p:sp>
      <p:pic>
        <p:nvPicPr>
          <p:cNvPr id="5" name="Picture 2">
            <a:extLst>
              <a:ext uri="{FF2B5EF4-FFF2-40B4-BE49-F238E27FC236}">
                <a16:creationId xmlns:a16="http://schemas.microsoft.com/office/drawing/2014/main" id="{EE16FBB1-FFF8-E41B-D11A-1BC260BC4C7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5147" b="6591"/>
          <a:stretch/>
        </p:blipFill>
        <p:spPr bwMode="auto">
          <a:xfrm>
            <a:off x="1745672" y="2662038"/>
            <a:ext cx="2849722" cy="2019531"/>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EFE1799A-BB60-4FB5-E0BE-2D8ECF7BCDEB}"/>
              </a:ext>
            </a:extLst>
          </p:cNvPr>
          <p:cNvSpPr txBox="1"/>
          <p:nvPr/>
        </p:nvSpPr>
        <p:spPr>
          <a:xfrm>
            <a:off x="-475016" y="2805268"/>
            <a:ext cx="2280063" cy="261610"/>
          </a:xfrm>
          <a:prstGeom prst="rect">
            <a:avLst/>
          </a:prstGeom>
          <a:noFill/>
        </p:spPr>
        <p:txBody>
          <a:bodyPr wrap="square" rtlCol="0">
            <a:spAutoFit/>
          </a:bodyPr>
          <a:lstStyle/>
          <a:p>
            <a:pPr algn="r"/>
            <a:r>
              <a:rPr lang="en-GB" sz="1050" dirty="0">
                <a:latin typeface="Arial" panose="020B0604020202020204" pitchFamily="34" charset="0"/>
                <a:cs typeface="Arial" panose="020B0604020202020204" pitchFamily="34" charset="0"/>
              </a:rPr>
              <a:t>D</a:t>
            </a:r>
            <a:r>
              <a:rPr lang="en-DE" sz="1050" dirty="0">
                <a:latin typeface="Arial" panose="020B0604020202020204" pitchFamily="34" charset="0"/>
                <a:cs typeface="Arial" panose="020B0604020202020204" pitchFamily="34" charset="0"/>
              </a:rPr>
              <a:t>ecouple velocity Model</a:t>
            </a:r>
          </a:p>
        </p:txBody>
      </p:sp>
      <p:sp>
        <p:nvSpPr>
          <p:cNvPr id="7" name="TextBox 6">
            <a:extLst>
              <a:ext uri="{FF2B5EF4-FFF2-40B4-BE49-F238E27FC236}">
                <a16:creationId xmlns:a16="http://schemas.microsoft.com/office/drawing/2014/main" id="{35268DE2-F799-1E0C-6AE1-1C53DF1B7147}"/>
              </a:ext>
            </a:extLst>
          </p:cNvPr>
          <p:cNvSpPr txBox="1"/>
          <p:nvPr/>
        </p:nvSpPr>
        <p:spPr>
          <a:xfrm>
            <a:off x="-475016" y="3257608"/>
            <a:ext cx="2280063" cy="261610"/>
          </a:xfrm>
          <a:prstGeom prst="rect">
            <a:avLst/>
          </a:prstGeom>
          <a:noFill/>
        </p:spPr>
        <p:txBody>
          <a:bodyPr wrap="square" rtlCol="0">
            <a:spAutoFit/>
          </a:bodyPr>
          <a:lstStyle/>
          <a:p>
            <a:pPr algn="r"/>
            <a:r>
              <a:rPr lang="en-US" sz="1050" dirty="0">
                <a:latin typeface="Arial" panose="020B0604020202020204" pitchFamily="34" charset="0"/>
                <a:cs typeface="Arial" panose="020B0604020202020204" pitchFamily="34" charset="0"/>
              </a:rPr>
              <a:t>Shared time </a:t>
            </a:r>
            <a:r>
              <a:rPr lang="en-DE" sz="1050" dirty="0">
                <a:latin typeface="Arial" panose="020B0604020202020204" pitchFamily="34" charset="0"/>
                <a:cs typeface="Arial" panose="020B0604020202020204" pitchFamily="34" charset="0"/>
              </a:rPr>
              <a:t>velocity Model</a:t>
            </a:r>
          </a:p>
        </p:txBody>
      </p:sp>
      <p:sp>
        <p:nvSpPr>
          <p:cNvPr id="8" name="TextBox 7">
            <a:extLst>
              <a:ext uri="{FF2B5EF4-FFF2-40B4-BE49-F238E27FC236}">
                <a16:creationId xmlns:a16="http://schemas.microsoft.com/office/drawing/2014/main" id="{68B93A48-3CFD-02F2-2968-617217A9178E}"/>
              </a:ext>
            </a:extLst>
          </p:cNvPr>
          <p:cNvSpPr txBox="1"/>
          <p:nvPr/>
        </p:nvSpPr>
        <p:spPr>
          <a:xfrm>
            <a:off x="-486892" y="3704208"/>
            <a:ext cx="2280063" cy="261610"/>
          </a:xfrm>
          <a:prstGeom prst="rect">
            <a:avLst/>
          </a:prstGeom>
          <a:noFill/>
        </p:spPr>
        <p:txBody>
          <a:bodyPr wrap="square" rtlCol="0">
            <a:spAutoFit/>
          </a:bodyPr>
          <a:lstStyle/>
          <a:p>
            <a:pPr algn="r"/>
            <a:r>
              <a:rPr lang="en-DE" sz="1050" dirty="0">
                <a:latin typeface="Arial" panose="020B0604020202020204" pitchFamily="34" charset="0"/>
                <a:cs typeface="Arial" panose="020B0604020202020204" pitchFamily="34" charset="0"/>
              </a:rPr>
              <a:t>VeloVI</a:t>
            </a:r>
          </a:p>
        </p:txBody>
      </p:sp>
      <p:sp>
        <p:nvSpPr>
          <p:cNvPr id="9" name="TextBox 8">
            <a:extLst>
              <a:ext uri="{FF2B5EF4-FFF2-40B4-BE49-F238E27FC236}">
                <a16:creationId xmlns:a16="http://schemas.microsoft.com/office/drawing/2014/main" id="{EB8DB0CD-7D2A-8412-2B00-4792805F8B02}"/>
              </a:ext>
            </a:extLst>
          </p:cNvPr>
          <p:cNvSpPr txBox="1"/>
          <p:nvPr/>
        </p:nvSpPr>
        <p:spPr>
          <a:xfrm>
            <a:off x="-475016" y="4150808"/>
            <a:ext cx="2280063" cy="261610"/>
          </a:xfrm>
          <a:prstGeom prst="rect">
            <a:avLst/>
          </a:prstGeom>
          <a:noFill/>
        </p:spPr>
        <p:txBody>
          <a:bodyPr wrap="square" rtlCol="0">
            <a:spAutoFit/>
          </a:bodyPr>
          <a:lstStyle/>
          <a:p>
            <a:pPr algn="r"/>
            <a:r>
              <a:rPr lang="en-DE" sz="1050" dirty="0">
                <a:latin typeface="Arial" panose="020B0604020202020204" pitchFamily="34" charset="0"/>
                <a:cs typeface="Arial" panose="020B0604020202020204" pitchFamily="34" charset="0"/>
              </a:rPr>
              <a:t>RegVeloVI</a:t>
            </a:r>
          </a:p>
        </p:txBody>
      </p:sp>
      <p:sp>
        <p:nvSpPr>
          <p:cNvPr id="10" name="TextBox 9">
            <a:extLst>
              <a:ext uri="{FF2B5EF4-FFF2-40B4-BE49-F238E27FC236}">
                <a16:creationId xmlns:a16="http://schemas.microsoft.com/office/drawing/2014/main" id="{2E3E7888-C920-A721-26C7-4284AB8CBA7C}"/>
              </a:ext>
            </a:extLst>
          </p:cNvPr>
          <p:cNvSpPr txBox="1"/>
          <p:nvPr/>
        </p:nvSpPr>
        <p:spPr>
          <a:xfrm>
            <a:off x="2155193" y="4610317"/>
            <a:ext cx="2030680" cy="276999"/>
          </a:xfrm>
          <a:prstGeom prst="rect">
            <a:avLst/>
          </a:prstGeom>
          <a:noFill/>
        </p:spPr>
        <p:txBody>
          <a:bodyPr wrap="square" rtlCol="0">
            <a:spAutoFit/>
          </a:bodyPr>
          <a:lstStyle/>
          <a:p>
            <a:pPr algn="ctr"/>
            <a:r>
              <a:rPr lang="en-DE" sz="1200" dirty="0">
                <a:latin typeface="Arial" panose="020B0604020202020204" pitchFamily="34" charset="0"/>
                <a:cs typeface="Arial" panose="020B0604020202020204" pitchFamily="34" charset="0"/>
              </a:rPr>
              <a:t>RMSE</a:t>
            </a:r>
          </a:p>
        </p:txBody>
      </p:sp>
      <p:sp>
        <p:nvSpPr>
          <p:cNvPr id="11" name="TextBox 10">
            <a:extLst>
              <a:ext uri="{FF2B5EF4-FFF2-40B4-BE49-F238E27FC236}">
                <a16:creationId xmlns:a16="http://schemas.microsoft.com/office/drawing/2014/main" id="{1C348D83-9749-21BB-1D33-53573C6596AD}"/>
              </a:ext>
            </a:extLst>
          </p:cNvPr>
          <p:cNvSpPr txBox="1"/>
          <p:nvPr/>
        </p:nvSpPr>
        <p:spPr>
          <a:xfrm>
            <a:off x="2143332" y="2320958"/>
            <a:ext cx="2030680" cy="338554"/>
          </a:xfrm>
          <a:prstGeom prst="rect">
            <a:avLst/>
          </a:prstGeom>
          <a:noFill/>
        </p:spPr>
        <p:txBody>
          <a:bodyPr wrap="square" rtlCol="0">
            <a:spAutoFit/>
          </a:bodyPr>
          <a:lstStyle/>
          <a:p>
            <a:pPr algn="ctr"/>
            <a:r>
              <a:rPr lang="en-DE" sz="1600" dirty="0">
                <a:latin typeface="Arial" panose="020B0604020202020204" pitchFamily="34" charset="0"/>
                <a:cs typeface="Arial" panose="020B0604020202020204" pitchFamily="34" charset="0"/>
              </a:rPr>
              <a:t>5-fold CV</a:t>
            </a:r>
          </a:p>
        </p:txBody>
      </p:sp>
      <p:pic>
        <p:nvPicPr>
          <p:cNvPr id="12" name="Picture 2">
            <a:extLst>
              <a:ext uri="{FF2B5EF4-FFF2-40B4-BE49-F238E27FC236}">
                <a16:creationId xmlns:a16="http://schemas.microsoft.com/office/drawing/2014/main" id="{BB1D6604-5875-6451-3BC3-34392008D8A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7401"/>
          <a:stretch/>
        </p:blipFill>
        <p:spPr bwMode="auto">
          <a:xfrm>
            <a:off x="325303" y="902534"/>
            <a:ext cx="2108611" cy="1383234"/>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2">
            <a:extLst>
              <a:ext uri="{FF2B5EF4-FFF2-40B4-BE49-F238E27FC236}">
                <a16:creationId xmlns:a16="http://schemas.microsoft.com/office/drawing/2014/main" id="{F7D0BACD-4B1D-DE58-97C2-23AF00FFEDF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9772"/>
          <a:stretch/>
        </p:blipFill>
        <p:spPr bwMode="auto">
          <a:xfrm>
            <a:off x="2671420" y="902534"/>
            <a:ext cx="2201875" cy="1383234"/>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5D372194-DAE1-FA95-2474-D6D047F6A208}"/>
              </a:ext>
            </a:extLst>
          </p:cNvPr>
          <p:cNvSpPr txBox="1"/>
          <p:nvPr/>
        </p:nvSpPr>
        <p:spPr>
          <a:xfrm>
            <a:off x="325303" y="609266"/>
            <a:ext cx="2018805" cy="261610"/>
          </a:xfrm>
          <a:prstGeom prst="rect">
            <a:avLst/>
          </a:prstGeom>
          <a:noFill/>
        </p:spPr>
        <p:txBody>
          <a:bodyPr wrap="square" rtlCol="0">
            <a:spAutoFit/>
          </a:bodyPr>
          <a:lstStyle/>
          <a:p>
            <a:pPr algn="ctr"/>
            <a:r>
              <a:rPr lang="en-DE" sz="1100" dirty="0">
                <a:latin typeface="Arial" panose="020B0604020202020204" pitchFamily="34" charset="0"/>
                <a:cs typeface="Arial" panose="020B0604020202020204" pitchFamily="34" charset="0"/>
              </a:rPr>
              <a:t>Simulated Datasets</a:t>
            </a:r>
          </a:p>
        </p:txBody>
      </p:sp>
      <p:sp>
        <p:nvSpPr>
          <p:cNvPr id="15" name="TextBox 14">
            <a:extLst>
              <a:ext uri="{FF2B5EF4-FFF2-40B4-BE49-F238E27FC236}">
                <a16:creationId xmlns:a16="http://schemas.microsoft.com/office/drawing/2014/main" id="{A667AEA8-FCF0-A5AE-19F1-BFBFED3D2FD6}"/>
              </a:ext>
            </a:extLst>
          </p:cNvPr>
          <p:cNvSpPr txBox="1"/>
          <p:nvPr/>
        </p:nvSpPr>
        <p:spPr>
          <a:xfrm>
            <a:off x="2671420" y="609266"/>
            <a:ext cx="2018805" cy="430887"/>
          </a:xfrm>
          <a:prstGeom prst="rect">
            <a:avLst/>
          </a:prstGeom>
          <a:noFill/>
        </p:spPr>
        <p:txBody>
          <a:bodyPr wrap="square" rtlCol="0">
            <a:spAutoFit/>
          </a:bodyPr>
          <a:lstStyle/>
          <a:p>
            <a:pPr algn="ctr"/>
            <a:r>
              <a:rPr lang="en-DE" sz="1100" dirty="0">
                <a:latin typeface="Arial" panose="020B0604020202020204" pitchFamily="34" charset="0"/>
                <a:cs typeface="Arial" panose="020B0604020202020204" pitchFamily="34" charset="0"/>
              </a:rPr>
              <a:t>RegVelo predicted vector field</a:t>
            </a:r>
          </a:p>
        </p:txBody>
      </p:sp>
      <p:grpSp>
        <p:nvGrpSpPr>
          <p:cNvPr id="18" name="Group 17">
            <a:extLst>
              <a:ext uri="{FF2B5EF4-FFF2-40B4-BE49-F238E27FC236}">
                <a16:creationId xmlns:a16="http://schemas.microsoft.com/office/drawing/2014/main" id="{6E361A7A-2EF4-818D-397E-DE297F194123}"/>
              </a:ext>
            </a:extLst>
          </p:cNvPr>
          <p:cNvGrpSpPr/>
          <p:nvPr/>
        </p:nvGrpSpPr>
        <p:grpSpPr>
          <a:xfrm>
            <a:off x="148453" y="4877753"/>
            <a:ext cx="2462635" cy="1697040"/>
            <a:chOff x="4947457" y="1338350"/>
            <a:chExt cx="4709787" cy="2880157"/>
          </a:xfrm>
        </p:grpSpPr>
        <p:pic>
          <p:nvPicPr>
            <p:cNvPr id="16" name="Picture 4">
              <a:extLst>
                <a:ext uri="{FF2B5EF4-FFF2-40B4-BE49-F238E27FC236}">
                  <a16:creationId xmlns:a16="http://schemas.microsoft.com/office/drawing/2014/main" id="{07F5672A-93C4-254D-8BE5-80BE29277C53}"/>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4880" b="13369"/>
            <a:stretch/>
          </p:blipFill>
          <p:spPr bwMode="auto">
            <a:xfrm>
              <a:off x="5136898" y="1679484"/>
              <a:ext cx="4212007" cy="2539023"/>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6">
              <a:extLst>
                <a:ext uri="{FF2B5EF4-FFF2-40B4-BE49-F238E27FC236}">
                  <a16:creationId xmlns:a16="http://schemas.microsoft.com/office/drawing/2014/main" id="{AFC6C1A1-35D4-CBE8-9703-E6A46ED4F925}"/>
                </a:ext>
              </a:extLst>
            </p:cNvPr>
            <p:cNvSpPr txBox="1"/>
            <p:nvPr/>
          </p:nvSpPr>
          <p:spPr>
            <a:xfrm>
              <a:off x="4947457" y="1338350"/>
              <a:ext cx="4709787" cy="391760"/>
            </a:xfrm>
            <a:prstGeom prst="rect">
              <a:avLst/>
            </a:prstGeom>
            <a:noFill/>
          </p:spPr>
          <p:txBody>
            <a:bodyPr wrap="square" rtlCol="0">
              <a:spAutoFit/>
            </a:bodyPr>
            <a:lstStyle/>
            <a:p>
              <a:pPr algn="ctr"/>
              <a:r>
                <a:rPr lang="en-DE" sz="900" dirty="0">
                  <a:latin typeface="Arial" panose="020B0604020202020204" pitchFamily="34" charset="0"/>
                  <a:cs typeface="Arial" panose="020B0604020202020204" pitchFamily="34" charset="0"/>
                </a:rPr>
                <a:t>Correlation with ground truth velocity</a:t>
              </a:r>
            </a:p>
          </p:txBody>
        </p:sp>
      </p:grpSp>
      <p:pic>
        <p:nvPicPr>
          <p:cNvPr id="19" name="Picture 8">
            <a:extLst>
              <a:ext uri="{FF2B5EF4-FFF2-40B4-BE49-F238E27FC236}">
                <a16:creationId xmlns:a16="http://schemas.microsoft.com/office/drawing/2014/main" id="{CC77278B-6D01-A4D9-4023-9AC505603083}"/>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5075" b="12414"/>
          <a:stretch/>
        </p:blipFill>
        <p:spPr bwMode="auto">
          <a:xfrm>
            <a:off x="2790353" y="5065843"/>
            <a:ext cx="2491706" cy="1569669"/>
          </a:xfrm>
          <a:prstGeom prst="rect">
            <a:avLst/>
          </a:prstGeom>
          <a:noFill/>
          <a:extLst>
            <a:ext uri="{909E8E84-426E-40DD-AFC4-6F175D3DCCD1}">
              <a14:hiddenFill xmlns:a14="http://schemas.microsoft.com/office/drawing/2010/main">
                <a:solidFill>
                  <a:srgbClr val="FFFFFF"/>
                </a:solidFill>
              </a14:hiddenFill>
            </a:ext>
          </a:extLst>
        </p:spPr>
      </p:pic>
      <p:sp>
        <p:nvSpPr>
          <p:cNvPr id="20" name="TextBox 19">
            <a:extLst>
              <a:ext uri="{FF2B5EF4-FFF2-40B4-BE49-F238E27FC236}">
                <a16:creationId xmlns:a16="http://schemas.microsoft.com/office/drawing/2014/main" id="{FF7776E0-A0EF-98A3-4D9D-EA47C7FF82BE}"/>
              </a:ext>
            </a:extLst>
          </p:cNvPr>
          <p:cNvSpPr txBox="1"/>
          <p:nvPr/>
        </p:nvSpPr>
        <p:spPr>
          <a:xfrm>
            <a:off x="2865469" y="4876008"/>
            <a:ext cx="2462635" cy="230832"/>
          </a:xfrm>
          <a:prstGeom prst="rect">
            <a:avLst/>
          </a:prstGeom>
          <a:noFill/>
        </p:spPr>
        <p:txBody>
          <a:bodyPr wrap="square" rtlCol="0">
            <a:spAutoFit/>
          </a:bodyPr>
          <a:lstStyle/>
          <a:p>
            <a:pPr algn="ctr"/>
            <a:r>
              <a:rPr lang="en-DE" sz="900" dirty="0">
                <a:latin typeface="Arial" panose="020B0604020202020204" pitchFamily="34" charset="0"/>
                <a:cs typeface="Arial" panose="020B0604020202020204" pitchFamily="34" charset="0"/>
              </a:rPr>
              <a:t>Correlation with ground truth latent time</a:t>
            </a:r>
          </a:p>
        </p:txBody>
      </p:sp>
      <p:sp>
        <p:nvSpPr>
          <p:cNvPr id="21" name="TextBox 20">
            <a:extLst>
              <a:ext uri="{FF2B5EF4-FFF2-40B4-BE49-F238E27FC236}">
                <a16:creationId xmlns:a16="http://schemas.microsoft.com/office/drawing/2014/main" id="{60889AE8-1BE4-0ECA-A53C-81D9AB2D627C}"/>
              </a:ext>
            </a:extLst>
          </p:cNvPr>
          <p:cNvSpPr txBox="1"/>
          <p:nvPr/>
        </p:nvSpPr>
        <p:spPr>
          <a:xfrm>
            <a:off x="396568" y="6559676"/>
            <a:ext cx="531582" cy="200055"/>
          </a:xfrm>
          <a:prstGeom prst="rect">
            <a:avLst/>
          </a:prstGeom>
          <a:noFill/>
        </p:spPr>
        <p:txBody>
          <a:bodyPr wrap="square" rtlCol="0">
            <a:spAutoFit/>
          </a:bodyPr>
          <a:lstStyle/>
          <a:p>
            <a:r>
              <a:rPr lang="en-DE" sz="700" dirty="0">
                <a:latin typeface="Arial" panose="020B0604020202020204" pitchFamily="34" charset="0"/>
                <a:cs typeface="Arial" panose="020B0604020202020204" pitchFamily="34" charset="0"/>
              </a:rPr>
              <a:t>RegVelo</a:t>
            </a:r>
          </a:p>
        </p:txBody>
      </p:sp>
      <p:sp>
        <p:nvSpPr>
          <p:cNvPr id="22" name="TextBox 21">
            <a:extLst>
              <a:ext uri="{FF2B5EF4-FFF2-40B4-BE49-F238E27FC236}">
                <a16:creationId xmlns:a16="http://schemas.microsoft.com/office/drawing/2014/main" id="{E8F4F7AA-F99E-7234-F10F-1267356F1CFB}"/>
              </a:ext>
            </a:extLst>
          </p:cNvPr>
          <p:cNvSpPr txBox="1"/>
          <p:nvPr/>
        </p:nvSpPr>
        <p:spPr>
          <a:xfrm>
            <a:off x="789373" y="6560723"/>
            <a:ext cx="531582" cy="200055"/>
          </a:xfrm>
          <a:prstGeom prst="rect">
            <a:avLst/>
          </a:prstGeom>
          <a:noFill/>
        </p:spPr>
        <p:txBody>
          <a:bodyPr wrap="square" rtlCol="0">
            <a:spAutoFit/>
          </a:bodyPr>
          <a:lstStyle/>
          <a:p>
            <a:pPr algn="ctr"/>
            <a:r>
              <a:rPr lang="en-DE" sz="700" dirty="0">
                <a:latin typeface="Arial" panose="020B0604020202020204" pitchFamily="34" charset="0"/>
                <a:cs typeface="Arial" panose="020B0604020202020204" pitchFamily="34" charset="0"/>
              </a:rPr>
              <a:t>VeloVI</a:t>
            </a:r>
          </a:p>
        </p:txBody>
      </p:sp>
      <p:sp>
        <p:nvSpPr>
          <p:cNvPr id="23" name="TextBox 22">
            <a:extLst>
              <a:ext uri="{FF2B5EF4-FFF2-40B4-BE49-F238E27FC236}">
                <a16:creationId xmlns:a16="http://schemas.microsoft.com/office/drawing/2014/main" id="{373D0C86-F4B4-243E-69B5-50F332CD9A99}"/>
              </a:ext>
            </a:extLst>
          </p:cNvPr>
          <p:cNvSpPr txBox="1"/>
          <p:nvPr/>
        </p:nvSpPr>
        <p:spPr>
          <a:xfrm>
            <a:off x="1827121" y="6540304"/>
            <a:ext cx="774503" cy="307777"/>
          </a:xfrm>
          <a:prstGeom prst="rect">
            <a:avLst/>
          </a:prstGeom>
          <a:noFill/>
        </p:spPr>
        <p:txBody>
          <a:bodyPr wrap="square" rtlCol="0">
            <a:spAutoFit/>
          </a:bodyPr>
          <a:lstStyle/>
          <a:p>
            <a:pPr algn="ctr"/>
            <a:r>
              <a:rPr lang="en-DE" sz="700" dirty="0">
                <a:latin typeface="Arial" panose="020B0604020202020204" pitchFamily="34" charset="0"/>
                <a:cs typeface="Arial" panose="020B0604020202020204" pitchFamily="34" charset="0"/>
              </a:rPr>
              <a:t>determ</a:t>
            </a:r>
          </a:p>
          <a:p>
            <a:pPr algn="ctr"/>
            <a:r>
              <a:rPr lang="en-DE" sz="700" dirty="0">
                <a:latin typeface="Arial" panose="020B0604020202020204" pitchFamily="34" charset="0"/>
                <a:cs typeface="Arial" panose="020B0604020202020204" pitchFamily="34" charset="0"/>
              </a:rPr>
              <a:t>inistic</a:t>
            </a:r>
          </a:p>
        </p:txBody>
      </p:sp>
      <p:sp>
        <p:nvSpPr>
          <p:cNvPr id="24" name="TextBox 23">
            <a:extLst>
              <a:ext uri="{FF2B5EF4-FFF2-40B4-BE49-F238E27FC236}">
                <a16:creationId xmlns:a16="http://schemas.microsoft.com/office/drawing/2014/main" id="{72AF326D-D9AA-397B-333C-B60064966D17}"/>
              </a:ext>
            </a:extLst>
          </p:cNvPr>
          <p:cNvSpPr txBox="1"/>
          <p:nvPr/>
        </p:nvSpPr>
        <p:spPr>
          <a:xfrm>
            <a:off x="1433250" y="6550223"/>
            <a:ext cx="774503" cy="200055"/>
          </a:xfrm>
          <a:prstGeom prst="rect">
            <a:avLst/>
          </a:prstGeom>
          <a:noFill/>
        </p:spPr>
        <p:txBody>
          <a:bodyPr wrap="square" rtlCol="0">
            <a:spAutoFit/>
          </a:bodyPr>
          <a:lstStyle/>
          <a:p>
            <a:pPr algn="ctr"/>
            <a:r>
              <a:rPr lang="en-DE" sz="700" dirty="0">
                <a:latin typeface="Arial" panose="020B0604020202020204" pitchFamily="34" charset="0"/>
                <a:cs typeface="Arial" panose="020B0604020202020204" pitchFamily="34" charset="0"/>
              </a:rPr>
              <a:t>Stochastic</a:t>
            </a:r>
          </a:p>
        </p:txBody>
      </p:sp>
      <p:sp>
        <p:nvSpPr>
          <p:cNvPr id="25" name="TextBox 24">
            <a:extLst>
              <a:ext uri="{FF2B5EF4-FFF2-40B4-BE49-F238E27FC236}">
                <a16:creationId xmlns:a16="http://schemas.microsoft.com/office/drawing/2014/main" id="{8CF9CE64-1F29-8F5C-59FC-0A171455F4B8}"/>
              </a:ext>
            </a:extLst>
          </p:cNvPr>
          <p:cNvSpPr txBox="1"/>
          <p:nvPr/>
        </p:nvSpPr>
        <p:spPr>
          <a:xfrm>
            <a:off x="1045743" y="6555622"/>
            <a:ext cx="774503" cy="307777"/>
          </a:xfrm>
          <a:prstGeom prst="rect">
            <a:avLst/>
          </a:prstGeom>
          <a:noFill/>
        </p:spPr>
        <p:txBody>
          <a:bodyPr wrap="square" rtlCol="0">
            <a:spAutoFit/>
          </a:bodyPr>
          <a:lstStyle/>
          <a:p>
            <a:pPr algn="ctr"/>
            <a:r>
              <a:rPr lang="en-DE" sz="700" dirty="0">
                <a:latin typeface="Arial" panose="020B0604020202020204" pitchFamily="34" charset="0"/>
                <a:cs typeface="Arial" panose="020B0604020202020204" pitchFamily="34" charset="0"/>
              </a:rPr>
              <a:t>Dynam</a:t>
            </a:r>
          </a:p>
          <a:p>
            <a:pPr algn="ctr"/>
            <a:r>
              <a:rPr lang="en-DE" sz="700" dirty="0">
                <a:latin typeface="Arial" panose="020B0604020202020204" pitchFamily="34" charset="0"/>
                <a:cs typeface="Arial" panose="020B0604020202020204" pitchFamily="34" charset="0"/>
              </a:rPr>
              <a:t>ical</a:t>
            </a:r>
          </a:p>
        </p:txBody>
      </p:sp>
      <p:sp>
        <p:nvSpPr>
          <p:cNvPr id="26" name="TextBox 25">
            <a:extLst>
              <a:ext uri="{FF2B5EF4-FFF2-40B4-BE49-F238E27FC236}">
                <a16:creationId xmlns:a16="http://schemas.microsoft.com/office/drawing/2014/main" id="{512EC645-5CF2-18FD-7011-9D7F127779CD}"/>
              </a:ext>
            </a:extLst>
          </p:cNvPr>
          <p:cNvSpPr txBox="1"/>
          <p:nvPr/>
        </p:nvSpPr>
        <p:spPr>
          <a:xfrm>
            <a:off x="3081554" y="6602293"/>
            <a:ext cx="531582" cy="200055"/>
          </a:xfrm>
          <a:prstGeom prst="rect">
            <a:avLst/>
          </a:prstGeom>
          <a:noFill/>
        </p:spPr>
        <p:txBody>
          <a:bodyPr wrap="square" rtlCol="0">
            <a:spAutoFit/>
          </a:bodyPr>
          <a:lstStyle/>
          <a:p>
            <a:r>
              <a:rPr lang="en-DE" sz="700" dirty="0">
                <a:latin typeface="Arial" panose="020B0604020202020204" pitchFamily="34" charset="0"/>
                <a:cs typeface="Arial" panose="020B0604020202020204" pitchFamily="34" charset="0"/>
              </a:rPr>
              <a:t>RegVelo</a:t>
            </a:r>
          </a:p>
        </p:txBody>
      </p:sp>
      <p:sp>
        <p:nvSpPr>
          <p:cNvPr id="27" name="TextBox 26">
            <a:extLst>
              <a:ext uri="{FF2B5EF4-FFF2-40B4-BE49-F238E27FC236}">
                <a16:creationId xmlns:a16="http://schemas.microsoft.com/office/drawing/2014/main" id="{688B485A-2B00-4412-3A64-D83CD381BB9D}"/>
              </a:ext>
            </a:extLst>
          </p:cNvPr>
          <p:cNvSpPr txBox="1"/>
          <p:nvPr/>
        </p:nvSpPr>
        <p:spPr>
          <a:xfrm>
            <a:off x="3827275" y="6602293"/>
            <a:ext cx="531582" cy="200055"/>
          </a:xfrm>
          <a:prstGeom prst="rect">
            <a:avLst/>
          </a:prstGeom>
          <a:noFill/>
        </p:spPr>
        <p:txBody>
          <a:bodyPr wrap="square" rtlCol="0">
            <a:spAutoFit/>
          </a:bodyPr>
          <a:lstStyle/>
          <a:p>
            <a:pPr algn="ctr"/>
            <a:r>
              <a:rPr lang="en-DE" sz="700" dirty="0">
                <a:latin typeface="Arial" panose="020B0604020202020204" pitchFamily="34" charset="0"/>
                <a:cs typeface="Arial" panose="020B0604020202020204" pitchFamily="34" charset="0"/>
              </a:rPr>
              <a:t>VeloVI</a:t>
            </a:r>
          </a:p>
        </p:txBody>
      </p:sp>
      <p:sp>
        <p:nvSpPr>
          <p:cNvPr id="28" name="TextBox 27">
            <a:extLst>
              <a:ext uri="{FF2B5EF4-FFF2-40B4-BE49-F238E27FC236}">
                <a16:creationId xmlns:a16="http://schemas.microsoft.com/office/drawing/2014/main" id="{87689972-8AF2-5EDA-8608-3AA0B3DC1724}"/>
              </a:ext>
            </a:extLst>
          </p:cNvPr>
          <p:cNvSpPr txBox="1"/>
          <p:nvPr/>
        </p:nvSpPr>
        <p:spPr>
          <a:xfrm>
            <a:off x="4433206" y="6607260"/>
            <a:ext cx="774503" cy="200055"/>
          </a:xfrm>
          <a:prstGeom prst="rect">
            <a:avLst/>
          </a:prstGeom>
          <a:noFill/>
        </p:spPr>
        <p:txBody>
          <a:bodyPr wrap="square" rtlCol="0">
            <a:spAutoFit/>
          </a:bodyPr>
          <a:lstStyle/>
          <a:p>
            <a:pPr algn="ctr"/>
            <a:r>
              <a:rPr lang="en-DE" sz="700" dirty="0">
                <a:latin typeface="Arial" panose="020B0604020202020204" pitchFamily="34" charset="0"/>
                <a:cs typeface="Arial" panose="020B0604020202020204" pitchFamily="34" charset="0"/>
              </a:rPr>
              <a:t>Stochastic</a:t>
            </a:r>
          </a:p>
        </p:txBody>
      </p:sp>
      <p:sp>
        <p:nvSpPr>
          <p:cNvPr id="29" name="TextBox 28">
            <a:extLst>
              <a:ext uri="{FF2B5EF4-FFF2-40B4-BE49-F238E27FC236}">
                <a16:creationId xmlns:a16="http://schemas.microsoft.com/office/drawing/2014/main" id="{5D9A3D05-6CBB-2677-DCFA-CE6ADEB98301}"/>
              </a:ext>
            </a:extLst>
          </p:cNvPr>
          <p:cNvSpPr txBox="1"/>
          <p:nvPr/>
        </p:nvSpPr>
        <p:spPr>
          <a:xfrm rot="16200000">
            <a:off x="-1416467" y="5766321"/>
            <a:ext cx="3169474" cy="200055"/>
          </a:xfrm>
          <a:prstGeom prst="rect">
            <a:avLst/>
          </a:prstGeom>
          <a:noFill/>
        </p:spPr>
        <p:txBody>
          <a:bodyPr wrap="square" rtlCol="0">
            <a:spAutoFit/>
          </a:bodyPr>
          <a:lstStyle/>
          <a:p>
            <a:pPr algn="ctr"/>
            <a:r>
              <a:rPr lang="en-DE" sz="700" dirty="0">
                <a:latin typeface="Arial" panose="020B0604020202020204" pitchFamily="34" charset="0"/>
                <a:cs typeface="Arial" panose="020B0604020202020204" pitchFamily="34" charset="0"/>
              </a:rPr>
              <a:t>Mean Pearson Correlation</a:t>
            </a:r>
          </a:p>
        </p:txBody>
      </p:sp>
      <p:sp>
        <p:nvSpPr>
          <p:cNvPr id="30" name="TextBox 29">
            <a:extLst>
              <a:ext uri="{FF2B5EF4-FFF2-40B4-BE49-F238E27FC236}">
                <a16:creationId xmlns:a16="http://schemas.microsoft.com/office/drawing/2014/main" id="{C7F33008-4169-1C72-A955-AED877CF7B12}"/>
              </a:ext>
            </a:extLst>
          </p:cNvPr>
          <p:cNvSpPr txBox="1"/>
          <p:nvPr/>
        </p:nvSpPr>
        <p:spPr>
          <a:xfrm rot="16200000">
            <a:off x="1143124" y="5766322"/>
            <a:ext cx="3169474" cy="200055"/>
          </a:xfrm>
          <a:prstGeom prst="rect">
            <a:avLst/>
          </a:prstGeom>
          <a:noFill/>
        </p:spPr>
        <p:txBody>
          <a:bodyPr wrap="square" rtlCol="0">
            <a:spAutoFit/>
          </a:bodyPr>
          <a:lstStyle/>
          <a:p>
            <a:pPr algn="ctr"/>
            <a:r>
              <a:rPr lang="en-DE" sz="700" dirty="0">
                <a:latin typeface="Arial" panose="020B0604020202020204" pitchFamily="34" charset="0"/>
                <a:cs typeface="Arial" panose="020B0604020202020204" pitchFamily="34" charset="0"/>
              </a:rPr>
              <a:t>Mean Spearman Correlation</a:t>
            </a:r>
          </a:p>
        </p:txBody>
      </p:sp>
      <p:pic>
        <p:nvPicPr>
          <p:cNvPr id="1026" name="Picture 2">
            <a:extLst>
              <a:ext uri="{FF2B5EF4-FFF2-40B4-BE49-F238E27FC236}">
                <a16:creationId xmlns:a16="http://schemas.microsoft.com/office/drawing/2014/main" id="{5C4E31E8-C223-A826-7D74-41C3703B4654}"/>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33685" b="5852"/>
          <a:stretch/>
        </p:blipFill>
        <p:spPr bwMode="auto">
          <a:xfrm>
            <a:off x="6688521" y="2269925"/>
            <a:ext cx="1669308" cy="210029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40AF3C16-948F-B1A6-5338-B446C99A706E}"/>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21764" b="6393"/>
          <a:stretch/>
        </p:blipFill>
        <p:spPr bwMode="auto">
          <a:xfrm>
            <a:off x="9222603" y="2240032"/>
            <a:ext cx="1767876" cy="2139301"/>
          </a:xfrm>
          <a:prstGeom prst="rect">
            <a:avLst/>
          </a:prstGeom>
          <a:noFill/>
          <a:extLst>
            <a:ext uri="{909E8E84-426E-40DD-AFC4-6F175D3DCCD1}">
              <a14:hiddenFill xmlns:a14="http://schemas.microsoft.com/office/drawing/2010/main">
                <a:solidFill>
                  <a:srgbClr val="FFFFFF"/>
                </a:solidFill>
              </a14:hiddenFill>
            </a:ext>
          </a:extLst>
        </p:spPr>
      </p:pic>
      <p:sp>
        <p:nvSpPr>
          <p:cNvPr id="35" name="TextBox 34">
            <a:extLst>
              <a:ext uri="{FF2B5EF4-FFF2-40B4-BE49-F238E27FC236}">
                <a16:creationId xmlns:a16="http://schemas.microsoft.com/office/drawing/2014/main" id="{2E7FCF62-D8D0-2B08-C927-B13AAAE59F49}"/>
              </a:ext>
            </a:extLst>
          </p:cNvPr>
          <p:cNvSpPr txBox="1"/>
          <p:nvPr/>
        </p:nvSpPr>
        <p:spPr>
          <a:xfrm>
            <a:off x="4263206" y="2424053"/>
            <a:ext cx="2514600" cy="276999"/>
          </a:xfrm>
          <a:prstGeom prst="rect">
            <a:avLst/>
          </a:prstGeom>
          <a:noFill/>
        </p:spPr>
        <p:txBody>
          <a:bodyPr wrap="square" rtlCol="0">
            <a:spAutoFit/>
          </a:bodyPr>
          <a:lstStyle/>
          <a:p>
            <a:pPr algn="r"/>
            <a:r>
              <a:rPr lang="en-DE" sz="1200" dirty="0">
                <a:latin typeface="Arial" panose="020B0604020202020204" pitchFamily="34" charset="0"/>
                <a:cs typeface="Arial" panose="020B0604020202020204" pitchFamily="34" charset="0"/>
              </a:rPr>
              <a:t>RegVelo</a:t>
            </a:r>
          </a:p>
        </p:txBody>
      </p:sp>
      <p:sp>
        <p:nvSpPr>
          <p:cNvPr id="36" name="TextBox 35">
            <a:extLst>
              <a:ext uri="{FF2B5EF4-FFF2-40B4-BE49-F238E27FC236}">
                <a16:creationId xmlns:a16="http://schemas.microsoft.com/office/drawing/2014/main" id="{C6ED18B8-711D-6F4F-53C1-254DBCF81C4F}"/>
              </a:ext>
            </a:extLst>
          </p:cNvPr>
          <p:cNvSpPr txBox="1"/>
          <p:nvPr/>
        </p:nvSpPr>
        <p:spPr>
          <a:xfrm>
            <a:off x="4266286" y="2894668"/>
            <a:ext cx="2514600" cy="276999"/>
          </a:xfrm>
          <a:prstGeom prst="rect">
            <a:avLst/>
          </a:prstGeom>
          <a:noFill/>
        </p:spPr>
        <p:txBody>
          <a:bodyPr wrap="square" rtlCol="0">
            <a:spAutoFit/>
          </a:bodyPr>
          <a:lstStyle/>
          <a:p>
            <a:pPr algn="r"/>
            <a:r>
              <a:rPr lang="en-DE" sz="1200" dirty="0">
                <a:latin typeface="Arial" panose="020B0604020202020204" pitchFamily="34" charset="0"/>
                <a:cs typeface="Arial" panose="020B0604020202020204" pitchFamily="34" charset="0"/>
              </a:rPr>
              <a:t>SCENIC</a:t>
            </a:r>
          </a:p>
        </p:txBody>
      </p:sp>
      <p:sp>
        <p:nvSpPr>
          <p:cNvPr id="37" name="TextBox 36">
            <a:extLst>
              <a:ext uri="{FF2B5EF4-FFF2-40B4-BE49-F238E27FC236}">
                <a16:creationId xmlns:a16="http://schemas.microsoft.com/office/drawing/2014/main" id="{518DF295-D878-C6AF-470F-924CF634C5F5}"/>
              </a:ext>
            </a:extLst>
          </p:cNvPr>
          <p:cNvSpPr txBox="1"/>
          <p:nvPr/>
        </p:nvSpPr>
        <p:spPr>
          <a:xfrm>
            <a:off x="4263206" y="3384184"/>
            <a:ext cx="2514600" cy="276999"/>
          </a:xfrm>
          <a:prstGeom prst="rect">
            <a:avLst/>
          </a:prstGeom>
          <a:noFill/>
        </p:spPr>
        <p:txBody>
          <a:bodyPr wrap="square" rtlCol="0">
            <a:spAutoFit/>
          </a:bodyPr>
          <a:lstStyle/>
          <a:p>
            <a:pPr algn="r"/>
            <a:r>
              <a:rPr lang="en-DE" sz="1200" dirty="0">
                <a:latin typeface="Arial" panose="020B0604020202020204" pitchFamily="34" charset="0"/>
                <a:cs typeface="Arial" panose="020B0604020202020204" pitchFamily="34" charset="0"/>
              </a:rPr>
              <a:t>CellOracle</a:t>
            </a:r>
          </a:p>
        </p:txBody>
      </p:sp>
      <p:sp>
        <p:nvSpPr>
          <p:cNvPr id="38" name="TextBox 37">
            <a:extLst>
              <a:ext uri="{FF2B5EF4-FFF2-40B4-BE49-F238E27FC236}">
                <a16:creationId xmlns:a16="http://schemas.microsoft.com/office/drawing/2014/main" id="{432C9BD4-C1EB-B739-E221-880D610582B7}"/>
              </a:ext>
            </a:extLst>
          </p:cNvPr>
          <p:cNvSpPr txBox="1"/>
          <p:nvPr/>
        </p:nvSpPr>
        <p:spPr>
          <a:xfrm>
            <a:off x="4263206" y="3855544"/>
            <a:ext cx="2514600" cy="276999"/>
          </a:xfrm>
          <a:prstGeom prst="rect">
            <a:avLst/>
          </a:prstGeom>
          <a:noFill/>
        </p:spPr>
        <p:txBody>
          <a:bodyPr wrap="square" rtlCol="0">
            <a:spAutoFit/>
          </a:bodyPr>
          <a:lstStyle/>
          <a:p>
            <a:pPr algn="r"/>
            <a:r>
              <a:rPr lang="en-DE" sz="1200" dirty="0">
                <a:latin typeface="Arial" panose="020B0604020202020204" pitchFamily="34" charset="0"/>
                <a:cs typeface="Arial" panose="020B0604020202020204" pitchFamily="34" charset="0"/>
              </a:rPr>
              <a:t>Pearsonr</a:t>
            </a:r>
          </a:p>
        </p:txBody>
      </p:sp>
      <p:pic>
        <p:nvPicPr>
          <p:cNvPr id="40" name="Picture 39">
            <a:extLst>
              <a:ext uri="{FF2B5EF4-FFF2-40B4-BE49-F238E27FC236}">
                <a16:creationId xmlns:a16="http://schemas.microsoft.com/office/drawing/2014/main" id="{8405EFE6-E774-301E-1CA2-CAC62ADF7F0D}"/>
              </a:ext>
            </a:extLst>
          </p:cNvPr>
          <p:cNvPicPr>
            <a:picLocks noChangeAspect="1"/>
          </p:cNvPicPr>
          <p:nvPr/>
        </p:nvPicPr>
        <p:blipFill>
          <a:blip r:embed="rId9"/>
          <a:stretch>
            <a:fillRect/>
          </a:stretch>
        </p:blipFill>
        <p:spPr>
          <a:xfrm>
            <a:off x="8757778" y="2331255"/>
            <a:ext cx="508000" cy="1730461"/>
          </a:xfrm>
          <a:prstGeom prst="rect">
            <a:avLst/>
          </a:prstGeom>
        </p:spPr>
      </p:pic>
      <p:sp>
        <p:nvSpPr>
          <p:cNvPr id="41" name="TextBox 40">
            <a:extLst>
              <a:ext uri="{FF2B5EF4-FFF2-40B4-BE49-F238E27FC236}">
                <a16:creationId xmlns:a16="http://schemas.microsoft.com/office/drawing/2014/main" id="{5FEFDA07-C04C-056B-7D24-7083B9A71BD4}"/>
              </a:ext>
            </a:extLst>
          </p:cNvPr>
          <p:cNvSpPr txBox="1"/>
          <p:nvPr/>
        </p:nvSpPr>
        <p:spPr>
          <a:xfrm>
            <a:off x="6820540" y="2367609"/>
            <a:ext cx="2514600" cy="276999"/>
          </a:xfrm>
          <a:prstGeom prst="rect">
            <a:avLst/>
          </a:prstGeom>
          <a:noFill/>
        </p:spPr>
        <p:txBody>
          <a:bodyPr wrap="square" rtlCol="0">
            <a:spAutoFit/>
          </a:bodyPr>
          <a:lstStyle/>
          <a:p>
            <a:pPr algn="r"/>
            <a:r>
              <a:rPr lang="en-DE" sz="1200" dirty="0">
                <a:latin typeface="Arial" panose="020B0604020202020204" pitchFamily="34" charset="0"/>
                <a:cs typeface="Arial" panose="020B0604020202020204" pitchFamily="34" charset="0"/>
              </a:rPr>
              <a:t>RegVelo</a:t>
            </a:r>
          </a:p>
        </p:txBody>
      </p:sp>
      <p:sp>
        <p:nvSpPr>
          <p:cNvPr id="42" name="TextBox 41">
            <a:extLst>
              <a:ext uri="{FF2B5EF4-FFF2-40B4-BE49-F238E27FC236}">
                <a16:creationId xmlns:a16="http://schemas.microsoft.com/office/drawing/2014/main" id="{89895DE3-10EE-4D5B-BF15-0E84545CDCA9}"/>
              </a:ext>
            </a:extLst>
          </p:cNvPr>
          <p:cNvSpPr txBox="1"/>
          <p:nvPr/>
        </p:nvSpPr>
        <p:spPr>
          <a:xfrm>
            <a:off x="6820540" y="2875916"/>
            <a:ext cx="2514600" cy="276999"/>
          </a:xfrm>
          <a:prstGeom prst="rect">
            <a:avLst/>
          </a:prstGeom>
          <a:noFill/>
        </p:spPr>
        <p:txBody>
          <a:bodyPr wrap="square" rtlCol="0">
            <a:spAutoFit/>
          </a:bodyPr>
          <a:lstStyle/>
          <a:p>
            <a:pPr algn="r"/>
            <a:r>
              <a:rPr lang="en-DE" sz="1200" dirty="0">
                <a:latin typeface="Arial" panose="020B0604020202020204" pitchFamily="34" charset="0"/>
                <a:cs typeface="Arial" panose="020B0604020202020204" pitchFamily="34" charset="0"/>
              </a:rPr>
              <a:t>SCENIC</a:t>
            </a:r>
          </a:p>
        </p:txBody>
      </p:sp>
      <p:sp>
        <p:nvSpPr>
          <p:cNvPr id="43" name="TextBox 42">
            <a:extLst>
              <a:ext uri="{FF2B5EF4-FFF2-40B4-BE49-F238E27FC236}">
                <a16:creationId xmlns:a16="http://schemas.microsoft.com/office/drawing/2014/main" id="{70C6EE0C-C2D0-EB39-3179-D24C503E9020}"/>
              </a:ext>
            </a:extLst>
          </p:cNvPr>
          <p:cNvSpPr txBox="1"/>
          <p:nvPr/>
        </p:nvSpPr>
        <p:spPr>
          <a:xfrm>
            <a:off x="6820540" y="3372689"/>
            <a:ext cx="2514600" cy="276999"/>
          </a:xfrm>
          <a:prstGeom prst="rect">
            <a:avLst/>
          </a:prstGeom>
          <a:noFill/>
        </p:spPr>
        <p:txBody>
          <a:bodyPr wrap="square" rtlCol="0">
            <a:spAutoFit/>
          </a:bodyPr>
          <a:lstStyle/>
          <a:p>
            <a:pPr algn="r"/>
            <a:r>
              <a:rPr lang="en-DE" sz="1200" dirty="0">
                <a:latin typeface="Arial" panose="020B0604020202020204" pitchFamily="34" charset="0"/>
                <a:cs typeface="Arial" panose="020B0604020202020204" pitchFamily="34" charset="0"/>
              </a:rPr>
              <a:t>CellOracle</a:t>
            </a:r>
          </a:p>
        </p:txBody>
      </p:sp>
      <p:sp>
        <p:nvSpPr>
          <p:cNvPr id="44" name="TextBox 43">
            <a:extLst>
              <a:ext uri="{FF2B5EF4-FFF2-40B4-BE49-F238E27FC236}">
                <a16:creationId xmlns:a16="http://schemas.microsoft.com/office/drawing/2014/main" id="{767C66AB-C4A4-382D-B9A9-42087B9C54CA}"/>
              </a:ext>
            </a:extLst>
          </p:cNvPr>
          <p:cNvSpPr txBox="1"/>
          <p:nvPr/>
        </p:nvSpPr>
        <p:spPr>
          <a:xfrm>
            <a:off x="6820540" y="3865221"/>
            <a:ext cx="2514600" cy="276999"/>
          </a:xfrm>
          <a:prstGeom prst="rect">
            <a:avLst/>
          </a:prstGeom>
          <a:noFill/>
        </p:spPr>
        <p:txBody>
          <a:bodyPr wrap="square" rtlCol="0">
            <a:spAutoFit/>
          </a:bodyPr>
          <a:lstStyle/>
          <a:p>
            <a:pPr algn="r"/>
            <a:r>
              <a:rPr lang="en-DE" sz="1200" dirty="0">
                <a:latin typeface="Arial" panose="020B0604020202020204" pitchFamily="34" charset="0"/>
                <a:cs typeface="Arial" panose="020B0604020202020204" pitchFamily="34" charset="0"/>
              </a:rPr>
              <a:t>Pearsonr</a:t>
            </a:r>
          </a:p>
        </p:txBody>
      </p:sp>
      <p:sp>
        <p:nvSpPr>
          <p:cNvPr id="1045" name="AutoShape 6" descr="PMRF networks for each sample. Edge thickness represents the strength of the partial correlation. Blue edges indicate positive relationships, and red edges indicate negative relationships. The gray area in the rings around each node indicates predictability (i.e., the variance explained by neighboring nodes).">
            <a:extLst>
              <a:ext uri="{FF2B5EF4-FFF2-40B4-BE49-F238E27FC236}">
                <a16:creationId xmlns:a16="http://schemas.microsoft.com/office/drawing/2014/main" id="{E88589F9-F566-2207-18F2-854C1AAE16CA}"/>
              </a:ext>
            </a:extLst>
          </p:cNvPr>
          <p:cNvSpPr>
            <a:spLocks noChangeAspect="1" noChangeArrowheads="1"/>
          </p:cNvSpPr>
          <p:nvPr/>
        </p:nvSpPr>
        <p:spPr bwMode="auto">
          <a:xfrm>
            <a:off x="6016396" y="3813737"/>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DE"/>
          </a:p>
        </p:txBody>
      </p:sp>
      <p:pic>
        <p:nvPicPr>
          <p:cNvPr id="1047" name="Picture 1046">
            <a:extLst>
              <a:ext uri="{FF2B5EF4-FFF2-40B4-BE49-F238E27FC236}">
                <a16:creationId xmlns:a16="http://schemas.microsoft.com/office/drawing/2014/main" id="{CD26C117-6623-D068-2CB2-5BAE71D9DD69}"/>
              </a:ext>
            </a:extLst>
          </p:cNvPr>
          <p:cNvPicPr>
            <a:picLocks noChangeAspect="1"/>
          </p:cNvPicPr>
          <p:nvPr/>
        </p:nvPicPr>
        <p:blipFill rotWithShape="1">
          <a:blip r:embed="rId10"/>
          <a:srcRect t="3694" r="67986" b="52142"/>
          <a:stretch/>
        </p:blipFill>
        <p:spPr>
          <a:xfrm>
            <a:off x="6269493" y="805508"/>
            <a:ext cx="1049214" cy="1086126"/>
          </a:xfrm>
          <a:prstGeom prst="rect">
            <a:avLst/>
          </a:prstGeom>
        </p:spPr>
      </p:pic>
      <p:pic>
        <p:nvPicPr>
          <p:cNvPr id="1049" name="Picture 1048">
            <a:extLst>
              <a:ext uri="{FF2B5EF4-FFF2-40B4-BE49-F238E27FC236}">
                <a16:creationId xmlns:a16="http://schemas.microsoft.com/office/drawing/2014/main" id="{A1404D49-76BE-253A-A2B2-4BA044DF013A}"/>
              </a:ext>
            </a:extLst>
          </p:cNvPr>
          <p:cNvPicPr>
            <a:picLocks noChangeAspect="1"/>
          </p:cNvPicPr>
          <p:nvPr/>
        </p:nvPicPr>
        <p:blipFill rotWithShape="1">
          <a:blip r:embed="rId10"/>
          <a:srcRect l="33475" t="3436" r="34172" b="52802"/>
          <a:stretch/>
        </p:blipFill>
        <p:spPr>
          <a:xfrm>
            <a:off x="7635768" y="798807"/>
            <a:ext cx="1049214" cy="1064948"/>
          </a:xfrm>
          <a:prstGeom prst="rect">
            <a:avLst/>
          </a:prstGeom>
        </p:spPr>
      </p:pic>
      <p:sp>
        <p:nvSpPr>
          <p:cNvPr id="1050" name="TextBox 1049">
            <a:extLst>
              <a:ext uri="{FF2B5EF4-FFF2-40B4-BE49-F238E27FC236}">
                <a16:creationId xmlns:a16="http://schemas.microsoft.com/office/drawing/2014/main" id="{E22685A2-3D3C-B657-161D-3F1DC89AA12E}"/>
              </a:ext>
            </a:extLst>
          </p:cNvPr>
          <p:cNvSpPr txBox="1"/>
          <p:nvPr/>
        </p:nvSpPr>
        <p:spPr>
          <a:xfrm>
            <a:off x="6030164" y="537788"/>
            <a:ext cx="1527871" cy="276999"/>
          </a:xfrm>
          <a:prstGeom prst="rect">
            <a:avLst/>
          </a:prstGeom>
          <a:noFill/>
        </p:spPr>
        <p:txBody>
          <a:bodyPr wrap="square" rtlCol="0">
            <a:spAutoFit/>
          </a:bodyPr>
          <a:lstStyle/>
          <a:p>
            <a:pPr algn="ctr"/>
            <a:r>
              <a:rPr lang="en-GB" sz="1200" dirty="0">
                <a:latin typeface="Arial" panose="020B0604020202020204" pitchFamily="34" charset="0"/>
                <a:cs typeface="Arial" panose="020B0604020202020204" pitchFamily="34" charset="0"/>
              </a:rPr>
              <a:t>G</a:t>
            </a:r>
            <a:r>
              <a:rPr lang="en-DE" sz="1200" dirty="0">
                <a:latin typeface="Arial" panose="020B0604020202020204" pitchFamily="34" charset="0"/>
                <a:cs typeface="Arial" panose="020B0604020202020204" pitchFamily="34" charset="0"/>
              </a:rPr>
              <a:t>round truth</a:t>
            </a:r>
          </a:p>
        </p:txBody>
      </p:sp>
      <p:sp>
        <p:nvSpPr>
          <p:cNvPr id="1051" name="TextBox 1050">
            <a:extLst>
              <a:ext uri="{FF2B5EF4-FFF2-40B4-BE49-F238E27FC236}">
                <a16:creationId xmlns:a16="http://schemas.microsoft.com/office/drawing/2014/main" id="{1D5E17AE-6CB5-36ED-867B-B8187CCB0A1C}"/>
              </a:ext>
            </a:extLst>
          </p:cNvPr>
          <p:cNvSpPr txBox="1"/>
          <p:nvPr/>
        </p:nvSpPr>
        <p:spPr>
          <a:xfrm>
            <a:off x="7396439" y="539671"/>
            <a:ext cx="1527871" cy="276999"/>
          </a:xfrm>
          <a:prstGeom prst="rect">
            <a:avLst/>
          </a:prstGeom>
          <a:noFill/>
        </p:spPr>
        <p:txBody>
          <a:bodyPr wrap="square" rtlCol="0">
            <a:spAutoFit/>
          </a:bodyPr>
          <a:lstStyle/>
          <a:p>
            <a:pPr algn="ctr"/>
            <a:r>
              <a:rPr lang="en-GB" sz="1200" dirty="0">
                <a:latin typeface="Arial" panose="020B0604020202020204" pitchFamily="34" charset="0"/>
                <a:cs typeface="Arial" panose="020B0604020202020204" pitchFamily="34" charset="0"/>
              </a:rPr>
              <a:t>Predicted</a:t>
            </a:r>
            <a:endParaRPr lang="en-DE" sz="1200" dirty="0">
              <a:latin typeface="Arial" panose="020B0604020202020204" pitchFamily="34" charset="0"/>
              <a:cs typeface="Arial" panose="020B0604020202020204" pitchFamily="34" charset="0"/>
            </a:endParaRPr>
          </a:p>
        </p:txBody>
      </p:sp>
      <p:cxnSp>
        <p:nvCxnSpPr>
          <p:cNvPr id="1053" name="Straight Arrow Connector 1052">
            <a:extLst>
              <a:ext uri="{FF2B5EF4-FFF2-40B4-BE49-F238E27FC236}">
                <a16:creationId xmlns:a16="http://schemas.microsoft.com/office/drawing/2014/main" id="{6235CD43-C4C6-D586-DFB6-0D99DA805F4C}"/>
              </a:ext>
            </a:extLst>
          </p:cNvPr>
          <p:cNvCxnSpPr>
            <a:cxnSpLocks/>
          </p:cNvCxnSpPr>
          <p:nvPr/>
        </p:nvCxnSpPr>
        <p:spPr>
          <a:xfrm>
            <a:off x="9262345" y="1639587"/>
            <a:ext cx="1455813"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056" name="Straight Arrow Connector 1055">
            <a:extLst>
              <a:ext uri="{FF2B5EF4-FFF2-40B4-BE49-F238E27FC236}">
                <a16:creationId xmlns:a16="http://schemas.microsoft.com/office/drawing/2014/main" id="{0D89E2EF-D08C-7586-240D-6D487EC6AAA2}"/>
              </a:ext>
            </a:extLst>
          </p:cNvPr>
          <p:cNvCxnSpPr>
            <a:cxnSpLocks/>
          </p:cNvCxnSpPr>
          <p:nvPr/>
        </p:nvCxnSpPr>
        <p:spPr>
          <a:xfrm flipV="1">
            <a:off x="9262344" y="751646"/>
            <a:ext cx="0" cy="886715"/>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1058" name="TextBox 1057">
            <a:extLst>
              <a:ext uri="{FF2B5EF4-FFF2-40B4-BE49-F238E27FC236}">
                <a16:creationId xmlns:a16="http://schemas.microsoft.com/office/drawing/2014/main" id="{DC168212-6674-1E19-1503-77394ABF8D91}"/>
              </a:ext>
            </a:extLst>
          </p:cNvPr>
          <p:cNvSpPr txBox="1"/>
          <p:nvPr/>
        </p:nvSpPr>
        <p:spPr>
          <a:xfrm>
            <a:off x="9176413" y="1648022"/>
            <a:ext cx="2690582" cy="261610"/>
          </a:xfrm>
          <a:prstGeom prst="rect">
            <a:avLst/>
          </a:prstGeom>
          <a:noFill/>
        </p:spPr>
        <p:txBody>
          <a:bodyPr wrap="square" rtlCol="0">
            <a:spAutoFit/>
          </a:bodyPr>
          <a:lstStyle/>
          <a:p>
            <a:r>
              <a:rPr lang="en-GB" sz="1100" dirty="0">
                <a:latin typeface="Arial" panose="020B0604020202020204" pitchFamily="34" charset="0"/>
                <a:cs typeface="Arial" panose="020B0604020202020204" pitchFamily="34" charset="0"/>
              </a:rPr>
              <a:t>P</a:t>
            </a:r>
            <a:r>
              <a:rPr lang="en-DE" sz="1100" dirty="0">
                <a:latin typeface="Arial" panose="020B0604020202020204" pitchFamily="34" charset="0"/>
                <a:cs typeface="Arial" panose="020B0604020202020204" pitchFamily="34" charset="0"/>
              </a:rPr>
              <a:t>redicted edges weights</a:t>
            </a:r>
          </a:p>
        </p:txBody>
      </p:sp>
      <p:sp>
        <p:nvSpPr>
          <p:cNvPr id="1059" name="TextBox 1058">
            <a:extLst>
              <a:ext uri="{FF2B5EF4-FFF2-40B4-BE49-F238E27FC236}">
                <a16:creationId xmlns:a16="http://schemas.microsoft.com/office/drawing/2014/main" id="{4F544BB5-4D1E-729D-1CCE-DBC9444CD922}"/>
              </a:ext>
            </a:extLst>
          </p:cNvPr>
          <p:cNvSpPr txBox="1"/>
          <p:nvPr/>
        </p:nvSpPr>
        <p:spPr>
          <a:xfrm rot="16200000">
            <a:off x="7739976" y="467672"/>
            <a:ext cx="2690582" cy="261610"/>
          </a:xfrm>
          <a:prstGeom prst="rect">
            <a:avLst/>
          </a:prstGeom>
          <a:noFill/>
        </p:spPr>
        <p:txBody>
          <a:bodyPr wrap="square" rtlCol="0">
            <a:spAutoFit/>
          </a:bodyPr>
          <a:lstStyle/>
          <a:p>
            <a:r>
              <a:rPr lang="en-DE" sz="1100" dirty="0">
                <a:latin typeface="Arial" panose="020B0604020202020204" pitchFamily="34" charset="0"/>
                <a:cs typeface="Arial" panose="020B0604020202020204" pitchFamily="34" charset="0"/>
              </a:rPr>
              <a:t>truth edges weights</a:t>
            </a:r>
          </a:p>
        </p:txBody>
      </p:sp>
      <p:grpSp>
        <p:nvGrpSpPr>
          <p:cNvPr id="1090" name="Group 1089">
            <a:extLst>
              <a:ext uri="{FF2B5EF4-FFF2-40B4-BE49-F238E27FC236}">
                <a16:creationId xmlns:a16="http://schemas.microsoft.com/office/drawing/2014/main" id="{9ECAB59B-7A75-DB79-2B43-1F1A973436CE}"/>
              </a:ext>
            </a:extLst>
          </p:cNvPr>
          <p:cNvGrpSpPr/>
          <p:nvPr/>
        </p:nvGrpSpPr>
        <p:grpSpPr>
          <a:xfrm>
            <a:off x="9334441" y="798807"/>
            <a:ext cx="1081898" cy="755713"/>
            <a:chOff x="9334441" y="721515"/>
            <a:chExt cx="1081898" cy="833005"/>
          </a:xfrm>
        </p:grpSpPr>
        <p:sp>
          <p:nvSpPr>
            <p:cNvPr id="1060" name="Oval 1059">
              <a:extLst>
                <a:ext uri="{FF2B5EF4-FFF2-40B4-BE49-F238E27FC236}">
                  <a16:creationId xmlns:a16="http://schemas.microsoft.com/office/drawing/2014/main" id="{EF169713-034E-4D8A-BC80-23375C9DF10D}"/>
                </a:ext>
              </a:extLst>
            </p:cNvPr>
            <p:cNvSpPr/>
            <p:nvPr/>
          </p:nvSpPr>
          <p:spPr>
            <a:xfrm>
              <a:off x="9374899" y="1387092"/>
              <a:ext cx="58959" cy="73857"/>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061" name="Oval 1060">
              <a:extLst>
                <a:ext uri="{FF2B5EF4-FFF2-40B4-BE49-F238E27FC236}">
                  <a16:creationId xmlns:a16="http://schemas.microsoft.com/office/drawing/2014/main" id="{2A8C0714-C99B-32B8-61A5-37760DEAFFAE}"/>
                </a:ext>
              </a:extLst>
            </p:cNvPr>
            <p:cNvSpPr/>
            <p:nvPr/>
          </p:nvSpPr>
          <p:spPr>
            <a:xfrm>
              <a:off x="9505013" y="1387092"/>
              <a:ext cx="58959" cy="73857"/>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062" name="Oval 1061">
              <a:extLst>
                <a:ext uri="{FF2B5EF4-FFF2-40B4-BE49-F238E27FC236}">
                  <a16:creationId xmlns:a16="http://schemas.microsoft.com/office/drawing/2014/main" id="{FA2CEFA6-B311-07DF-0B5E-AF59D608C8A0}"/>
                </a:ext>
              </a:extLst>
            </p:cNvPr>
            <p:cNvSpPr/>
            <p:nvPr/>
          </p:nvSpPr>
          <p:spPr>
            <a:xfrm>
              <a:off x="9534492" y="1301508"/>
              <a:ext cx="58959" cy="73857"/>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063" name="Oval 1062">
              <a:extLst>
                <a:ext uri="{FF2B5EF4-FFF2-40B4-BE49-F238E27FC236}">
                  <a16:creationId xmlns:a16="http://schemas.microsoft.com/office/drawing/2014/main" id="{EE94518B-1AA3-90AC-FC60-8153BD799F14}"/>
                </a:ext>
              </a:extLst>
            </p:cNvPr>
            <p:cNvSpPr/>
            <p:nvPr/>
          </p:nvSpPr>
          <p:spPr>
            <a:xfrm>
              <a:off x="9655555" y="1297274"/>
              <a:ext cx="58959" cy="73857"/>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064" name="Oval 1063">
              <a:extLst>
                <a:ext uri="{FF2B5EF4-FFF2-40B4-BE49-F238E27FC236}">
                  <a16:creationId xmlns:a16="http://schemas.microsoft.com/office/drawing/2014/main" id="{949DFBA3-6AEE-F04D-8BFF-1E3E6A93D846}"/>
                </a:ext>
              </a:extLst>
            </p:cNvPr>
            <p:cNvSpPr/>
            <p:nvPr/>
          </p:nvSpPr>
          <p:spPr>
            <a:xfrm>
              <a:off x="9623985" y="1208305"/>
              <a:ext cx="58959" cy="73857"/>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065" name="Oval 1064">
              <a:extLst>
                <a:ext uri="{FF2B5EF4-FFF2-40B4-BE49-F238E27FC236}">
                  <a16:creationId xmlns:a16="http://schemas.microsoft.com/office/drawing/2014/main" id="{1FBBDB1A-5E5F-0AF1-CE4E-594E186C1529}"/>
                </a:ext>
              </a:extLst>
            </p:cNvPr>
            <p:cNvSpPr/>
            <p:nvPr/>
          </p:nvSpPr>
          <p:spPr>
            <a:xfrm>
              <a:off x="9748307" y="1097773"/>
              <a:ext cx="58959" cy="73857"/>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066" name="Oval 1065">
              <a:extLst>
                <a:ext uri="{FF2B5EF4-FFF2-40B4-BE49-F238E27FC236}">
                  <a16:creationId xmlns:a16="http://schemas.microsoft.com/office/drawing/2014/main" id="{E07FB676-2FD7-34C5-1D89-40BC6CAB17C3}"/>
                </a:ext>
              </a:extLst>
            </p:cNvPr>
            <p:cNvSpPr/>
            <p:nvPr/>
          </p:nvSpPr>
          <p:spPr>
            <a:xfrm>
              <a:off x="9764239" y="1286422"/>
              <a:ext cx="58959" cy="73857"/>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067" name="Oval 1066">
              <a:extLst>
                <a:ext uri="{FF2B5EF4-FFF2-40B4-BE49-F238E27FC236}">
                  <a16:creationId xmlns:a16="http://schemas.microsoft.com/office/drawing/2014/main" id="{43D514BC-6664-1A45-A8E2-5184ECE1CB98}"/>
                </a:ext>
              </a:extLst>
            </p:cNvPr>
            <p:cNvSpPr/>
            <p:nvPr/>
          </p:nvSpPr>
          <p:spPr>
            <a:xfrm>
              <a:off x="9356134" y="1288172"/>
              <a:ext cx="58959" cy="73857"/>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068" name="Oval 1067">
              <a:extLst>
                <a:ext uri="{FF2B5EF4-FFF2-40B4-BE49-F238E27FC236}">
                  <a16:creationId xmlns:a16="http://schemas.microsoft.com/office/drawing/2014/main" id="{84C1EC43-E80D-542E-A3F9-C0A1E934A7F6}"/>
                </a:ext>
              </a:extLst>
            </p:cNvPr>
            <p:cNvSpPr/>
            <p:nvPr/>
          </p:nvSpPr>
          <p:spPr>
            <a:xfrm>
              <a:off x="9655981" y="1480663"/>
              <a:ext cx="58959" cy="73857"/>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069" name="Oval 1068">
              <a:extLst>
                <a:ext uri="{FF2B5EF4-FFF2-40B4-BE49-F238E27FC236}">
                  <a16:creationId xmlns:a16="http://schemas.microsoft.com/office/drawing/2014/main" id="{E1AF086E-6DC3-60DE-82A2-D68576716B06}"/>
                </a:ext>
              </a:extLst>
            </p:cNvPr>
            <p:cNvSpPr/>
            <p:nvPr/>
          </p:nvSpPr>
          <p:spPr>
            <a:xfrm>
              <a:off x="9748306" y="1480415"/>
              <a:ext cx="58959" cy="73857"/>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070" name="Oval 1069">
              <a:extLst>
                <a:ext uri="{FF2B5EF4-FFF2-40B4-BE49-F238E27FC236}">
                  <a16:creationId xmlns:a16="http://schemas.microsoft.com/office/drawing/2014/main" id="{1C606357-3C09-EB64-923C-4222A46D290D}"/>
                </a:ext>
              </a:extLst>
            </p:cNvPr>
            <p:cNvSpPr/>
            <p:nvPr/>
          </p:nvSpPr>
          <p:spPr>
            <a:xfrm>
              <a:off x="9764239" y="995870"/>
              <a:ext cx="58959" cy="73857"/>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071" name="Oval 1070">
              <a:extLst>
                <a:ext uri="{FF2B5EF4-FFF2-40B4-BE49-F238E27FC236}">
                  <a16:creationId xmlns:a16="http://schemas.microsoft.com/office/drawing/2014/main" id="{4FC076CE-4857-7210-C73A-A842CF0C6856}"/>
                </a:ext>
              </a:extLst>
            </p:cNvPr>
            <p:cNvSpPr/>
            <p:nvPr/>
          </p:nvSpPr>
          <p:spPr>
            <a:xfrm>
              <a:off x="9458251" y="1480415"/>
              <a:ext cx="58959" cy="73857"/>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072" name="Oval 1071">
              <a:extLst>
                <a:ext uri="{FF2B5EF4-FFF2-40B4-BE49-F238E27FC236}">
                  <a16:creationId xmlns:a16="http://schemas.microsoft.com/office/drawing/2014/main" id="{018C3C8F-625F-E7EE-F1C1-6405C9B1F638}"/>
                </a:ext>
              </a:extLst>
            </p:cNvPr>
            <p:cNvSpPr/>
            <p:nvPr/>
          </p:nvSpPr>
          <p:spPr>
            <a:xfrm>
              <a:off x="9832099" y="1097772"/>
              <a:ext cx="58959" cy="73857"/>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073" name="Oval 1072">
              <a:extLst>
                <a:ext uri="{FF2B5EF4-FFF2-40B4-BE49-F238E27FC236}">
                  <a16:creationId xmlns:a16="http://schemas.microsoft.com/office/drawing/2014/main" id="{606DC813-3CF2-2852-C390-53FABF427441}"/>
                </a:ext>
              </a:extLst>
            </p:cNvPr>
            <p:cNvSpPr/>
            <p:nvPr/>
          </p:nvSpPr>
          <p:spPr>
            <a:xfrm>
              <a:off x="10024245" y="1097771"/>
              <a:ext cx="58959" cy="73857"/>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074" name="Oval 1073">
              <a:extLst>
                <a:ext uri="{FF2B5EF4-FFF2-40B4-BE49-F238E27FC236}">
                  <a16:creationId xmlns:a16="http://schemas.microsoft.com/office/drawing/2014/main" id="{0CC2B629-3F52-FD2C-B908-DC54F81F1303}"/>
                </a:ext>
              </a:extLst>
            </p:cNvPr>
            <p:cNvSpPr/>
            <p:nvPr/>
          </p:nvSpPr>
          <p:spPr>
            <a:xfrm>
              <a:off x="9933549" y="1032798"/>
              <a:ext cx="58959" cy="73857"/>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075" name="Oval 1074">
              <a:extLst>
                <a:ext uri="{FF2B5EF4-FFF2-40B4-BE49-F238E27FC236}">
                  <a16:creationId xmlns:a16="http://schemas.microsoft.com/office/drawing/2014/main" id="{C9535ADC-C332-4FEC-1EE6-22B00F430972}"/>
                </a:ext>
              </a:extLst>
            </p:cNvPr>
            <p:cNvSpPr/>
            <p:nvPr/>
          </p:nvSpPr>
          <p:spPr>
            <a:xfrm>
              <a:off x="9913200" y="1190466"/>
              <a:ext cx="58959" cy="73857"/>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076" name="Oval 1075">
              <a:extLst>
                <a:ext uri="{FF2B5EF4-FFF2-40B4-BE49-F238E27FC236}">
                  <a16:creationId xmlns:a16="http://schemas.microsoft.com/office/drawing/2014/main" id="{34D08F53-216B-0A5E-B59D-28DCCCB79A58}"/>
                </a:ext>
              </a:extLst>
            </p:cNvPr>
            <p:cNvSpPr/>
            <p:nvPr/>
          </p:nvSpPr>
          <p:spPr>
            <a:xfrm>
              <a:off x="9895574" y="883648"/>
              <a:ext cx="58959" cy="73857"/>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077" name="Oval 1076">
              <a:extLst>
                <a:ext uri="{FF2B5EF4-FFF2-40B4-BE49-F238E27FC236}">
                  <a16:creationId xmlns:a16="http://schemas.microsoft.com/office/drawing/2014/main" id="{8B651EE0-8640-8FF1-DD7E-8F322F116A03}"/>
                </a:ext>
              </a:extLst>
            </p:cNvPr>
            <p:cNvSpPr/>
            <p:nvPr/>
          </p:nvSpPr>
          <p:spPr>
            <a:xfrm>
              <a:off x="10012941" y="931130"/>
              <a:ext cx="58959" cy="73857"/>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078" name="Oval 1077">
              <a:extLst>
                <a:ext uri="{FF2B5EF4-FFF2-40B4-BE49-F238E27FC236}">
                  <a16:creationId xmlns:a16="http://schemas.microsoft.com/office/drawing/2014/main" id="{C43A7D08-62CA-0205-49F0-966661D63A69}"/>
                </a:ext>
              </a:extLst>
            </p:cNvPr>
            <p:cNvSpPr/>
            <p:nvPr/>
          </p:nvSpPr>
          <p:spPr>
            <a:xfrm>
              <a:off x="10053724" y="810881"/>
              <a:ext cx="58959" cy="73857"/>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079" name="Oval 1078">
              <a:extLst>
                <a:ext uri="{FF2B5EF4-FFF2-40B4-BE49-F238E27FC236}">
                  <a16:creationId xmlns:a16="http://schemas.microsoft.com/office/drawing/2014/main" id="{CB897FFE-74B2-8DF1-168A-BFEB92371158}"/>
                </a:ext>
              </a:extLst>
            </p:cNvPr>
            <p:cNvSpPr/>
            <p:nvPr/>
          </p:nvSpPr>
          <p:spPr>
            <a:xfrm>
              <a:off x="10151988" y="890554"/>
              <a:ext cx="58959" cy="73857"/>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080" name="Oval 1079">
              <a:extLst>
                <a:ext uri="{FF2B5EF4-FFF2-40B4-BE49-F238E27FC236}">
                  <a16:creationId xmlns:a16="http://schemas.microsoft.com/office/drawing/2014/main" id="{995BEAC1-60E2-86C2-CC75-07E5C7F77BF2}"/>
                </a:ext>
              </a:extLst>
            </p:cNvPr>
            <p:cNvSpPr/>
            <p:nvPr/>
          </p:nvSpPr>
          <p:spPr>
            <a:xfrm>
              <a:off x="10088992" y="985335"/>
              <a:ext cx="58959" cy="73857"/>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081" name="Oval 1080">
              <a:extLst>
                <a:ext uri="{FF2B5EF4-FFF2-40B4-BE49-F238E27FC236}">
                  <a16:creationId xmlns:a16="http://schemas.microsoft.com/office/drawing/2014/main" id="{C6AEFADD-08FF-E911-D2B4-F766B0CB251C}"/>
                </a:ext>
              </a:extLst>
            </p:cNvPr>
            <p:cNvSpPr/>
            <p:nvPr/>
          </p:nvSpPr>
          <p:spPr>
            <a:xfrm>
              <a:off x="9980964" y="1468431"/>
              <a:ext cx="58959" cy="73857"/>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082" name="Oval 1081">
              <a:extLst>
                <a:ext uri="{FF2B5EF4-FFF2-40B4-BE49-F238E27FC236}">
                  <a16:creationId xmlns:a16="http://schemas.microsoft.com/office/drawing/2014/main" id="{43D34F67-DADC-FBE0-5BB7-3DAFDB862406}"/>
                </a:ext>
              </a:extLst>
            </p:cNvPr>
            <p:cNvSpPr/>
            <p:nvPr/>
          </p:nvSpPr>
          <p:spPr>
            <a:xfrm>
              <a:off x="10220292" y="773952"/>
              <a:ext cx="58959" cy="73857"/>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083" name="Oval 1082">
              <a:extLst>
                <a:ext uri="{FF2B5EF4-FFF2-40B4-BE49-F238E27FC236}">
                  <a16:creationId xmlns:a16="http://schemas.microsoft.com/office/drawing/2014/main" id="{A69D09D9-EB42-25D8-A3EC-69516ABF1097}"/>
                </a:ext>
              </a:extLst>
            </p:cNvPr>
            <p:cNvSpPr/>
            <p:nvPr/>
          </p:nvSpPr>
          <p:spPr>
            <a:xfrm>
              <a:off x="10244458" y="914574"/>
              <a:ext cx="58959" cy="73857"/>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084" name="Oval 1083">
              <a:extLst>
                <a:ext uri="{FF2B5EF4-FFF2-40B4-BE49-F238E27FC236}">
                  <a16:creationId xmlns:a16="http://schemas.microsoft.com/office/drawing/2014/main" id="{8AF095BB-7F46-6FD6-036B-FA000A35430E}"/>
                </a:ext>
              </a:extLst>
            </p:cNvPr>
            <p:cNvSpPr/>
            <p:nvPr/>
          </p:nvSpPr>
          <p:spPr>
            <a:xfrm>
              <a:off x="10144539" y="721515"/>
              <a:ext cx="58959" cy="73857"/>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085" name="Oval 1084">
              <a:extLst>
                <a:ext uri="{FF2B5EF4-FFF2-40B4-BE49-F238E27FC236}">
                  <a16:creationId xmlns:a16="http://schemas.microsoft.com/office/drawing/2014/main" id="{E020EF7B-2C28-772D-6A4F-BB228B610780}"/>
                </a:ext>
              </a:extLst>
            </p:cNvPr>
            <p:cNvSpPr/>
            <p:nvPr/>
          </p:nvSpPr>
          <p:spPr>
            <a:xfrm>
              <a:off x="10357380" y="740930"/>
              <a:ext cx="58959" cy="73857"/>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086" name="Oval 1085">
              <a:extLst>
                <a:ext uri="{FF2B5EF4-FFF2-40B4-BE49-F238E27FC236}">
                  <a16:creationId xmlns:a16="http://schemas.microsoft.com/office/drawing/2014/main" id="{0F1B513A-5DD1-FE31-8BC2-566155789F31}"/>
                </a:ext>
              </a:extLst>
            </p:cNvPr>
            <p:cNvSpPr/>
            <p:nvPr/>
          </p:nvSpPr>
          <p:spPr>
            <a:xfrm>
              <a:off x="9334441" y="1132902"/>
              <a:ext cx="58959" cy="73857"/>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087" name="Oval 1086">
              <a:extLst>
                <a:ext uri="{FF2B5EF4-FFF2-40B4-BE49-F238E27FC236}">
                  <a16:creationId xmlns:a16="http://schemas.microsoft.com/office/drawing/2014/main" id="{65E2A2B5-BE56-7C8B-C7EC-03192E4C3763}"/>
                </a:ext>
              </a:extLst>
            </p:cNvPr>
            <p:cNvSpPr/>
            <p:nvPr/>
          </p:nvSpPr>
          <p:spPr>
            <a:xfrm>
              <a:off x="9386865" y="1201853"/>
              <a:ext cx="58959" cy="73857"/>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088" name="Oval 1087">
              <a:extLst>
                <a:ext uri="{FF2B5EF4-FFF2-40B4-BE49-F238E27FC236}">
                  <a16:creationId xmlns:a16="http://schemas.microsoft.com/office/drawing/2014/main" id="{69180288-779F-CBEF-F5D6-9B4F6AD807E4}"/>
                </a:ext>
              </a:extLst>
            </p:cNvPr>
            <p:cNvSpPr/>
            <p:nvPr/>
          </p:nvSpPr>
          <p:spPr>
            <a:xfrm>
              <a:off x="9866094" y="1031031"/>
              <a:ext cx="58959" cy="73857"/>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grpSp>
      <p:sp>
        <p:nvSpPr>
          <p:cNvPr id="32" name="TextBox 31">
            <a:extLst>
              <a:ext uri="{FF2B5EF4-FFF2-40B4-BE49-F238E27FC236}">
                <a16:creationId xmlns:a16="http://schemas.microsoft.com/office/drawing/2014/main" id="{17AECA00-3549-52F2-81E8-D87EE8AD6532}"/>
              </a:ext>
            </a:extLst>
          </p:cNvPr>
          <p:cNvSpPr txBox="1"/>
          <p:nvPr/>
        </p:nvSpPr>
        <p:spPr>
          <a:xfrm>
            <a:off x="5650381" y="2005501"/>
            <a:ext cx="6069202" cy="276999"/>
          </a:xfrm>
          <a:prstGeom prst="rect">
            <a:avLst/>
          </a:prstGeom>
          <a:noFill/>
        </p:spPr>
        <p:txBody>
          <a:bodyPr wrap="square" rtlCol="0">
            <a:spAutoFit/>
          </a:bodyPr>
          <a:lstStyle/>
          <a:p>
            <a:pPr algn="ctr"/>
            <a:r>
              <a:rPr lang="en-US" sz="1200" dirty="0">
                <a:latin typeface="Arial" panose="020B0604020202020204" pitchFamily="34" charset="0"/>
                <a:cs typeface="Arial" panose="020B0604020202020204" pitchFamily="34" charset="0"/>
              </a:rPr>
              <a:t>Regulatory edges weight predictive accuracy</a:t>
            </a:r>
            <a:endParaRPr lang="en-DE" sz="1200" dirty="0">
              <a:latin typeface="Arial" panose="020B0604020202020204" pitchFamily="34" charset="0"/>
              <a:cs typeface="Arial" panose="020B0604020202020204" pitchFamily="34" charset="0"/>
            </a:endParaRPr>
          </a:p>
        </p:txBody>
      </p:sp>
      <p:sp>
        <p:nvSpPr>
          <p:cNvPr id="1091" name="TextBox 1090">
            <a:extLst>
              <a:ext uri="{FF2B5EF4-FFF2-40B4-BE49-F238E27FC236}">
                <a16:creationId xmlns:a16="http://schemas.microsoft.com/office/drawing/2014/main" id="{A7F581F4-1AA8-74C8-270C-F62389F5E9A8}"/>
              </a:ext>
            </a:extLst>
          </p:cNvPr>
          <p:cNvSpPr txBox="1"/>
          <p:nvPr/>
        </p:nvSpPr>
        <p:spPr>
          <a:xfrm>
            <a:off x="6620444" y="4328354"/>
            <a:ext cx="1669308" cy="276999"/>
          </a:xfrm>
          <a:prstGeom prst="rect">
            <a:avLst/>
          </a:prstGeom>
          <a:noFill/>
        </p:spPr>
        <p:txBody>
          <a:bodyPr wrap="square" rtlCol="0">
            <a:spAutoFit/>
          </a:bodyPr>
          <a:lstStyle/>
          <a:p>
            <a:r>
              <a:rPr lang="en-DE" sz="1200" dirty="0">
                <a:latin typeface="Arial" panose="020B0604020202020204" pitchFamily="34" charset="0"/>
                <a:cs typeface="Arial" panose="020B0604020202020204" pitchFamily="34" charset="0"/>
              </a:rPr>
              <a:t>Spearman Correlation</a:t>
            </a:r>
          </a:p>
        </p:txBody>
      </p:sp>
      <p:sp>
        <p:nvSpPr>
          <p:cNvPr id="1092" name="TextBox 1091">
            <a:extLst>
              <a:ext uri="{FF2B5EF4-FFF2-40B4-BE49-F238E27FC236}">
                <a16:creationId xmlns:a16="http://schemas.microsoft.com/office/drawing/2014/main" id="{C132BD64-7A2E-8D16-791F-9643687A9749}"/>
              </a:ext>
            </a:extLst>
          </p:cNvPr>
          <p:cNvSpPr txBox="1"/>
          <p:nvPr/>
        </p:nvSpPr>
        <p:spPr>
          <a:xfrm>
            <a:off x="9171151" y="4325942"/>
            <a:ext cx="1669308" cy="276999"/>
          </a:xfrm>
          <a:prstGeom prst="rect">
            <a:avLst/>
          </a:prstGeom>
          <a:noFill/>
        </p:spPr>
        <p:txBody>
          <a:bodyPr wrap="square" rtlCol="0">
            <a:spAutoFit/>
          </a:bodyPr>
          <a:lstStyle/>
          <a:p>
            <a:r>
              <a:rPr lang="en-DE" sz="1200" dirty="0">
                <a:latin typeface="Arial" panose="020B0604020202020204" pitchFamily="34" charset="0"/>
                <a:cs typeface="Arial" panose="020B0604020202020204" pitchFamily="34" charset="0"/>
              </a:rPr>
              <a:t>Spearman Correlation</a:t>
            </a:r>
          </a:p>
        </p:txBody>
      </p:sp>
      <p:sp>
        <p:nvSpPr>
          <p:cNvPr id="1093" name="TextBox 1092">
            <a:extLst>
              <a:ext uri="{FF2B5EF4-FFF2-40B4-BE49-F238E27FC236}">
                <a16:creationId xmlns:a16="http://schemas.microsoft.com/office/drawing/2014/main" id="{5ADCF715-9CCE-D0C7-CBDA-82CCE1D3B0CE}"/>
              </a:ext>
            </a:extLst>
          </p:cNvPr>
          <p:cNvSpPr txBox="1"/>
          <p:nvPr/>
        </p:nvSpPr>
        <p:spPr>
          <a:xfrm>
            <a:off x="5777234" y="163645"/>
            <a:ext cx="6890738" cy="369332"/>
          </a:xfrm>
          <a:prstGeom prst="rect">
            <a:avLst/>
          </a:prstGeom>
          <a:noFill/>
        </p:spPr>
        <p:txBody>
          <a:bodyPr wrap="square" rtlCol="0">
            <a:spAutoFit/>
          </a:bodyPr>
          <a:lstStyle/>
          <a:p>
            <a:r>
              <a:rPr lang="en-DE" b="1" dirty="0">
                <a:latin typeface="Arial Black" panose="020B0604020202020204" pitchFamily="34" charset="0"/>
                <a:cs typeface="Arial Black" panose="020B0604020202020204" pitchFamily="34" charset="0"/>
              </a:rPr>
              <a:t>RegVelo gives better regulation prediction</a:t>
            </a:r>
          </a:p>
        </p:txBody>
      </p:sp>
      <p:sp>
        <p:nvSpPr>
          <p:cNvPr id="1094" name="TextBox 1093">
            <a:extLst>
              <a:ext uri="{FF2B5EF4-FFF2-40B4-BE49-F238E27FC236}">
                <a16:creationId xmlns:a16="http://schemas.microsoft.com/office/drawing/2014/main" id="{9321F368-EE2E-C27A-382F-5AF0E6F67190}"/>
              </a:ext>
            </a:extLst>
          </p:cNvPr>
          <p:cNvSpPr txBox="1"/>
          <p:nvPr/>
        </p:nvSpPr>
        <p:spPr>
          <a:xfrm>
            <a:off x="5829035" y="4726344"/>
            <a:ext cx="6890738" cy="369332"/>
          </a:xfrm>
          <a:prstGeom prst="rect">
            <a:avLst/>
          </a:prstGeom>
          <a:noFill/>
        </p:spPr>
        <p:txBody>
          <a:bodyPr wrap="square" rtlCol="0">
            <a:spAutoFit/>
          </a:bodyPr>
          <a:lstStyle/>
          <a:p>
            <a:r>
              <a:rPr lang="en-DE" b="1" dirty="0">
                <a:latin typeface="Arial Black" panose="020B0604020202020204" pitchFamily="34" charset="0"/>
                <a:cs typeface="Arial Black" panose="020B0604020202020204" pitchFamily="34" charset="0"/>
              </a:rPr>
              <a:t>Future direction</a:t>
            </a:r>
          </a:p>
        </p:txBody>
      </p:sp>
      <p:sp>
        <p:nvSpPr>
          <p:cNvPr id="1095" name="TextBox 1094">
            <a:extLst>
              <a:ext uri="{FF2B5EF4-FFF2-40B4-BE49-F238E27FC236}">
                <a16:creationId xmlns:a16="http://schemas.microsoft.com/office/drawing/2014/main" id="{E542DE8A-D14D-4A7B-F33A-CE186E9A0A3E}"/>
              </a:ext>
            </a:extLst>
          </p:cNvPr>
          <p:cNvSpPr txBox="1"/>
          <p:nvPr/>
        </p:nvSpPr>
        <p:spPr>
          <a:xfrm>
            <a:off x="5829035" y="5127264"/>
            <a:ext cx="6190549" cy="830997"/>
          </a:xfrm>
          <a:prstGeom prst="rect">
            <a:avLst/>
          </a:prstGeom>
          <a:noFill/>
        </p:spPr>
        <p:txBody>
          <a:bodyPr wrap="square" rtlCol="0">
            <a:spAutoFit/>
          </a:bodyPr>
          <a:lstStyle/>
          <a:p>
            <a:r>
              <a:rPr lang="en-DE" sz="1600" dirty="0">
                <a:latin typeface="Arial" panose="020B0604020202020204" pitchFamily="34" charset="0"/>
                <a:cs typeface="Arial" panose="020B0604020202020204" pitchFamily="34" charset="0"/>
              </a:rPr>
              <a:t>1. Incorporate scATAC-seq datasets to build full regulatory velocity model (TF -&gt; CRE -&gt; target)</a:t>
            </a:r>
          </a:p>
          <a:p>
            <a:endParaRPr lang="en-DE" sz="1600" dirty="0">
              <a:latin typeface="Arial" panose="020B0604020202020204" pitchFamily="34" charset="0"/>
              <a:cs typeface="Arial" panose="020B0604020202020204" pitchFamily="34" charset="0"/>
            </a:endParaRPr>
          </a:p>
        </p:txBody>
      </p:sp>
      <p:sp>
        <p:nvSpPr>
          <p:cNvPr id="1096" name="TextBox 1095">
            <a:extLst>
              <a:ext uri="{FF2B5EF4-FFF2-40B4-BE49-F238E27FC236}">
                <a16:creationId xmlns:a16="http://schemas.microsoft.com/office/drawing/2014/main" id="{504D3FC6-D560-7813-229B-D9F2925D2896}"/>
              </a:ext>
            </a:extLst>
          </p:cNvPr>
          <p:cNvSpPr txBox="1"/>
          <p:nvPr/>
        </p:nvSpPr>
        <p:spPr>
          <a:xfrm>
            <a:off x="5829034" y="6152887"/>
            <a:ext cx="6190549" cy="584775"/>
          </a:xfrm>
          <a:prstGeom prst="rect">
            <a:avLst/>
          </a:prstGeom>
          <a:noFill/>
        </p:spPr>
        <p:txBody>
          <a:bodyPr wrap="square" rtlCol="0">
            <a:spAutoFit/>
          </a:bodyPr>
          <a:lstStyle/>
          <a:p>
            <a:r>
              <a:rPr lang="en-DE" sz="1600" dirty="0">
                <a:latin typeface="Arial" panose="020B0604020202020204" pitchFamily="34" charset="0"/>
                <a:cs typeface="Arial" panose="020B0604020202020204" pitchFamily="34" charset="0"/>
              </a:rPr>
              <a:t>3. Perturbed TFs to perform OOD prediction (perturbation prediction)</a:t>
            </a:r>
          </a:p>
        </p:txBody>
      </p:sp>
      <p:sp>
        <p:nvSpPr>
          <p:cNvPr id="1099" name="TextBox 1098">
            <a:extLst>
              <a:ext uri="{FF2B5EF4-FFF2-40B4-BE49-F238E27FC236}">
                <a16:creationId xmlns:a16="http://schemas.microsoft.com/office/drawing/2014/main" id="{757512BA-1334-AA00-6FF7-4FC942125B63}"/>
              </a:ext>
            </a:extLst>
          </p:cNvPr>
          <p:cNvSpPr txBox="1"/>
          <p:nvPr/>
        </p:nvSpPr>
        <p:spPr>
          <a:xfrm>
            <a:off x="5829034" y="5623424"/>
            <a:ext cx="6190549" cy="584775"/>
          </a:xfrm>
          <a:prstGeom prst="rect">
            <a:avLst/>
          </a:prstGeom>
          <a:noFill/>
        </p:spPr>
        <p:txBody>
          <a:bodyPr wrap="square" rtlCol="0">
            <a:spAutoFit/>
          </a:bodyPr>
          <a:lstStyle/>
          <a:p>
            <a:r>
              <a:rPr lang="en-DE" sz="1600" dirty="0">
                <a:latin typeface="Arial" panose="020B0604020202020204" pitchFamily="34" charset="0"/>
                <a:cs typeface="Arial" panose="020B0604020202020204" pitchFamily="34" charset="0"/>
              </a:rPr>
              <a:t>2. Considering the sequence features in transcription rate prediction</a:t>
            </a:r>
          </a:p>
        </p:txBody>
      </p:sp>
    </p:spTree>
    <p:extLst>
      <p:ext uri="{BB962C8B-B14F-4D97-AF65-F5344CB8AC3E}">
        <p14:creationId xmlns:p14="http://schemas.microsoft.com/office/powerpoint/2010/main" val="46655784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80</TotalTime>
  <Words>280</Words>
  <Application>Microsoft Macintosh PowerPoint</Application>
  <PresentationFormat>Widescreen</PresentationFormat>
  <Paragraphs>71</Paragraphs>
  <Slides>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vt:i4>
      </vt:variant>
    </vt:vector>
  </HeadingPairs>
  <TitlesOfParts>
    <vt:vector size="8" baseType="lpstr">
      <vt:lpstr>Arial</vt:lpstr>
      <vt:lpstr>Arial Black</vt:lpstr>
      <vt:lpstr>Calibri</vt:lpstr>
      <vt:lpstr>Calibri Light</vt:lpstr>
      <vt:lpstr>Cambria Math</vt:lpstr>
      <vt:lpstr>Office Theme</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1</cp:revision>
  <dcterms:created xsi:type="dcterms:W3CDTF">2023-04-20T03:13:11Z</dcterms:created>
  <dcterms:modified xsi:type="dcterms:W3CDTF">2023-04-20T04:34:00Z</dcterms:modified>
</cp:coreProperties>
</file>

<file path=docProps/thumbnail.jpeg>
</file>